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Lst>
  <p:notesMasterIdLst>
    <p:notesMasterId r:id="rId70"/>
  </p:notesMasterIdLst>
  <p:handoutMasterIdLst>
    <p:handoutMasterId r:id="rId71"/>
  </p:handoutMasterIdLst>
  <p:sldIdLst>
    <p:sldId id="863" r:id="rId14"/>
    <p:sldId id="948" r:id="rId15"/>
    <p:sldId id="957" r:id="rId16"/>
    <p:sldId id="899" r:id="rId17"/>
    <p:sldId id="803" r:id="rId18"/>
    <p:sldId id="804" r:id="rId19"/>
    <p:sldId id="864" r:id="rId20"/>
    <p:sldId id="865" r:id="rId21"/>
    <p:sldId id="918" r:id="rId22"/>
    <p:sldId id="807" r:id="rId23"/>
    <p:sldId id="806" r:id="rId24"/>
    <p:sldId id="927" r:id="rId25"/>
    <p:sldId id="922" r:id="rId26"/>
    <p:sldId id="949" r:id="rId27"/>
    <p:sldId id="923" r:id="rId28"/>
    <p:sldId id="924" r:id="rId29"/>
    <p:sldId id="926" r:id="rId30"/>
    <p:sldId id="929" r:id="rId31"/>
    <p:sldId id="925" r:id="rId32"/>
    <p:sldId id="911" r:id="rId33"/>
    <p:sldId id="939" r:id="rId34"/>
    <p:sldId id="870" r:id="rId35"/>
    <p:sldId id="834" r:id="rId36"/>
    <p:sldId id="897" r:id="rId37"/>
    <p:sldId id="891" r:id="rId38"/>
    <p:sldId id="919" r:id="rId39"/>
    <p:sldId id="950" r:id="rId40"/>
    <p:sldId id="930" r:id="rId41"/>
    <p:sldId id="931" r:id="rId42"/>
    <p:sldId id="932" r:id="rId43"/>
    <p:sldId id="935" r:id="rId44"/>
    <p:sldId id="921" r:id="rId45"/>
    <p:sldId id="936" r:id="rId46"/>
    <p:sldId id="843" r:id="rId47"/>
    <p:sldId id="946" r:id="rId48"/>
    <p:sldId id="941" r:id="rId49"/>
    <p:sldId id="844" r:id="rId50"/>
    <p:sldId id="945" r:id="rId51"/>
    <p:sldId id="869" r:id="rId52"/>
    <p:sldId id="845" r:id="rId53"/>
    <p:sldId id="846" r:id="rId54"/>
    <p:sldId id="847" r:id="rId55"/>
    <p:sldId id="878" r:id="rId56"/>
    <p:sldId id="879" r:id="rId57"/>
    <p:sldId id="880" r:id="rId58"/>
    <p:sldId id="881" r:id="rId59"/>
    <p:sldId id="882" r:id="rId60"/>
    <p:sldId id="883" r:id="rId61"/>
    <p:sldId id="889" r:id="rId62"/>
    <p:sldId id="893" r:id="rId63"/>
    <p:sldId id="853" r:id="rId64"/>
    <p:sldId id="937" r:id="rId65"/>
    <p:sldId id="938" r:id="rId66"/>
    <p:sldId id="944" r:id="rId67"/>
    <p:sldId id="867" r:id="rId68"/>
    <p:sldId id="890" r:id="rId69"/>
  </p:sldIdLst>
  <p:sldSz cx="12187238" cy="6859588"/>
  <p:notesSz cx="6858000" cy="9144000"/>
  <p:embeddedFontLst>
    <p:embeddedFont>
      <p:font typeface="Segoe UI Light" panose="020B0502040204020203" pitchFamily="34" charset="0"/>
      <p:regular r:id="rId72"/>
    </p:embeddedFont>
    <p:embeddedFont>
      <p:font typeface="Segoe UI" panose="020B0502040204020203"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Segoe Light" panose="020B0604020202020204" charset="0"/>
      <p:regular r:id="rId81"/>
      <p:italic r:id="rId82"/>
    </p:embeddedFont>
    <p:embeddedFont>
      <p:font typeface="Candara" panose="020E0502030303020204" pitchFamily="34" charset="0"/>
      <p:regular r:id="rId83"/>
      <p:bold r:id="rId84"/>
      <p:italic r:id="rId85"/>
      <p:boldItalic r:id="rId86"/>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4" autoAdjust="0"/>
    <p:restoredTop sz="96105" autoAdjust="0"/>
  </p:normalViewPr>
  <p:slideViewPr>
    <p:cSldViewPr snapToGrid="0">
      <p:cViewPr>
        <p:scale>
          <a:sx n="70" d="100"/>
          <a:sy n="70" d="100"/>
        </p:scale>
        <p:origin x="-828" y="-18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font" Target="fonts/font11.fntdata"/><Relationship Id="rId90" Type="http://schemas.openxmlformats.org/officeDocument/2006/relationships/tableStyles" Target="tableStyles.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52484096"/>
        <c:axId val="256172800"/>
      </c:lineChart>
      <c:catAx>
        <c:axId val="152484096"/>
        <c:scaling>
          <c:orientation val="minMax"/>
        </c:scaling>
        <c:delete val="0"/>
        <c:axPos val="b"/>
        <c:majorTickMark val="out"/>
        <c:minorTickMark val="none"/>
        <c:tickLblPos val="nextTo"/>
        <c:crossAx val="256172800"/>
        <c:crosses val="autoZero"/>
        <c:auto val="1"/>
        <c:lblAlgn val="ctr"/>
        <c:lblOffset val="100"/>
        <c:noMultiLvlLbl val="0"/>
      </c:catAx>
      <c:valAx>
        <c:axId val="256172800"/>
        <c:scaling>
          <c:orientation val="minMax"/>
        </c:scaling>
        <c:delete val="1"/>
        <c:axPos val="l"/>
        <c:numFmt formatCode="General" sourceLinked="1"/>
        <c:majorTickMark val="out"/>
        <c:minorTickMark val="none"/>
        <c:tickLblPos val="nextTo"/>
        <c:crossAx val="15248409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for Cloud Data</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mj-lt"/>
            </a:rPr>
            <a:t>Financial programming is ever more integrated with data</a:t>
          </a:r>
          <a:endParaRPr lang="en-GB" sz="28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062443E5-C700-40C0-A68E-087E74A7B5EE}">
      <dgm:prSet custT="1"/>
      <dgm:spPr/>
      <dgm:t>
        <a:bodyPr/>
        <a:lstStyle/>
        <a:p>
          <a:pPr rtl="0"/>
          <a:r>
            <a:rPr lang="en-GB" sz="2800" b="0" dirty="0" smtClean="0">
              <a:latin typeface="+mj-lt"/>
            </a:rPr>
            <a:t>I presented applications of techniques for scalable, intuitive data/metadata integration to financial data</a:t>
          </a:r>
          <a:endParaRPr lang="en-GB" sz="2800" b="0" dirty="0">
            <a:latin typeface="+mj-lt"/>
          </a:endParaRPr>
        </a:p>
      </dgm:t>
    </dgm:pt>
    <dgm:pt modelId="{A9B050DF-1182-4F62-A4D6-7891AC94465B}" type="parTrans" cxnId="{E1016F06-5B2E-4A10-B97A-A101ECD0DF69}">
      <dgm:prSet/>
      <dgm:spPr/>
      <dgm:t>
        <a:bodyPr/>
        <a:lstStyle/>
        <a:p>
          <a:endParaRPr lang="en-GB" sz="1800"/>
        </a:p>
      </dgm:t>
    </dgm:pt>
    <dgm:pt modelId="{9725B6B2-E3A6-4882-BB12-1F66FE1822DD}" type="sibTrans" cxnId="{E1016F06-5B2E-4A10-B97A-A101ECD0DF69}">
      <dgm:prSet/>
      <dgm:spPr/>
      <dgm:t>
        <a:bodyPr/>
        <a:lstStyle/>
        <a:p>
          <a:endParaRPr lang="en-GB" sz="1800"/>
        </a:p>
      </dgm:t>
    </dgm:pt>
    <dgm:pt modelId="{B349A0EB-8457-4716-ABBF-EDD8DB35C2E8}">
      <dgm:prSet custT="1"/>
      <dgm:spPr/>
      <dgm:t>
        <a:bodyPr/>
        <a:lstStyle/>
        <a:p>
          <a:pPr rtl="0"/>
          <a:r>
            <a:rPr lang="en-GB" sz="2800" b="0" dirty="0" smtClean="0">
              <a:latin typeface="+mj-lt"/>
            </a:rPr>
            <a:t>Integrating </a:t>
          </a:r>
          <a:r>
            <a:rPr lang="en-GB" sz="2800" b="0" dirty="0" err="1" smtClean="0">
              <a:latin typeface="+mj-lt"/>
            </a:rPr>
            <a:t>data+programming</a:t>
          </a:r>
          <a:r>
            <a:rPr lang="en-GB" sz="2800" b="0" dirty="0" smtClean="0">
              <a:latin typeface="+mj-lt"/>
            </a:rPr>
            <a:t> has many challenges</a:t>
          </a:r>
          <a:endParaRPr lang="en-GB" sz="2800" b="0" dirty="0">
            <a:latin typeface="+mj-lt"/>
          </a:endParaRPr>
        </a:p>
      </dgm:t>
    </dgm:pt>
    <dgm:pt modelId="{D931C1C8-15E5-42AB-AB45-9C5AD6464AF8}" type="parTrans" cxnId="{04DF850B-D37C-4B7B-B906-700E7F666D1B}">
      <dgm:prSet/>
      <dgm:spPr/>
      <dgm:t>
        <a:bodyPr/>
        <a:lstStyle/>
        <a:p>
          <a:endParaRPr lang="en-GB" sz="1800"/>
        </a:p>
      </dgm:t>
    </dgm:pt>
    <dgm:pt modelId="{BC0D069F-99A7-442C-B0C9-19D2982B18A2}" type="sibTrans" cxnId="{04DF850B-D37C-4B7B-B906-700E7F666D1B}">
      <dgm:prSet/>
      <dgm:spPr/>
      <dgm:t>
        <a:bodyPr/>
        <a:lstStyle/>
        <a:p>
          <a:endParaRPr lang="en-GB" sz="1800"/>
        </a:p>
      </dgm:t>
    </dgm:pt>
    <dgm:pt modelId="{EBD660B0-9FB2-46AD-BEED-93D16DB386C1}">
      <dgm:prSet custT="1"/>
      <dgm:spPr/>
      <dgm:t>
        <a:bodyPr/>
        <a:lstStyle/>
        <a:p>
          <a:pPr rtl="0"/>
          <a:r>
            <a:rPr lang="en-GB" sz="2800" b="0" dirty="0" smtClean="0">
              <a:latin typeface="+mj-lt"/>
            </a:rPr>
            <a:t>You can use </a:t>
          </a:r>
          <a:r>
            <a:rPr lang="en-GB" sz="2800" b="0" smtClean="0">
              <a:latin typeface="+mj-lt"/>
            </a:rPr>
            <a:t>these techniques </a:t>
          </a:r>
          <a:r>
            <a:rPr lang="en-GB" sz="2800" b="0" dirty="0" smtClean="0">
              <a:latin typeface="+mj-lt"/>
            </a:rPr>
            <a:t>for real and </a:t>
          </a:r>
          <a:r>
            <a:rPr lang="en-GB" sz="2800" b="0" smtClean="0">
              <a:latin typeface="+mj-lt"/>
            </a:rPr>
            <a:t>in production through </a:t>
          </a:r>
          <a:r>
            <a:rPr lang="en-GB" sz="2800" b="0" dirty="0" smtClean="0">
              <a:latin typeface="+mj-lt"/>
            </a:rPr>
            <a:t>F#</a:t>
          </a:r>
          <a:endParaRPr lang="en-GB" sz="2800" b="0" dirty="0">
            <a:latin typeface="+mj-lt"/>
          </a:endParaRPr>
        </a:p>
      </dgm:t>
    </dgm:pt>
    <dgm:pt modelId="{D7DBE29B-5A31-440A-B96F-95674EEF9528}" type="parTrans" cxnId="{C2BE8202-D25A-4AAC-B1C4-1512F4570B53}">
      <dgm:prSet/>
      <dgm:spPr/>
      <dgm:t>
        <a:bodyPr/>
        <a:lstStyle/>
        <a:p>
          <a:endParaRPr lang="en-GB" sz="1800"/>
        </a:p>
      </dgm:t>
    </dgm:pt>
    <dgm:pt modelId="{70C0B9E0-305A-4BF7-BC79-9537685DBA40}" type="sibTrans" cxnId="{C2BE8202-D25A-4AAC-B1C4-1512F4570B53}">
      <dgm:prSet/>
      <dgm:spPr/>
      <dgm:t>
        <a:bodyPr/>
        <a:lstStyle/>
        <a:p>
          <a:endParaRPr lang="en-GB" sz="18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06F8079C-506C-4DAE-B94A-C19DF0FE3520}" type="presOf" srcId="{062443E5-C700-40C0-A68E-087E74A7B5EE}" destId="{D2E29047-ECD1-43F5-B0B1-757B09426C0F}" srcOrd="0" destOrd="0" presId="urn:microsoft.com/office/officeart/2005/8/layout/default"/>
    <dgm:cxn modelId="{E1016F06-5B2E-4A10-B97A-A101ECD0DF69}" srcId="{5997C62F-5E7C-4475-ABF9-3701BF1F545C}" destId="{062443E5-C700-40C0-A68E-087E74A7B5EE}" srcOrd="2" destOrd="0" parTransId="{A9B050DF-1182-4F62-A4D6-7891AC94465B}" sibTransId="{9725B6B2-E3A6-4882-BB12-1F66FE1822DD}"/>
    <dgm:cxn modelId="{BB2815F4-93C4-46F2-B254-611B6B669FDF}" type="presOf" srcId="{B349A0EB-8457-4716-ABBF-EDD8DB35C2E8}" destId="{3705AA75-B57B-4D19-A15C-A242C23098CB}"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F1B4E7E5-7E37-4D01-94BE-D8F048F48D4E}" type="presOf" srcId="{5997C62F-5E7C-4475-ABF9-3701BF1F545C}" destId="{52A4FD40-540C-4BE8-8FDE-D96AA35A7D10}" srcOrd="0" destOrd="0" presId="urn:microsoft.com/office/officeart/2005/8/layout/default"/>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EEEAA853-A499-4BA8-959C-E9670A515272}" type="presOf" srcId="{98560FE6-8497-40FE-BB96-19DF5575BF5C}" destId="{06DCBB91-7B26-4835-B33A-CA07C186EB0F}" srcOrd="0" destOrd="0" presId="urn:microsoft.com/office/officeart/2005/8/layout/default"/>
    <dgm:cxn modelId="{DE2A4735-606C-456D-8A19-0821E11612D3}" type="presOf" srcId="{EBD660B0-9FB2-46AD-BEED-93D16DB386C1}" destId="{55DE15EE-5796-4539-982A-CD1D8C9BE7B9}" srcOrd="0" destOrd="0" presId="urn:microsoft.com/office/officeart/2005/8/layout/default"/>
    <dgm:cxn modelId="{6DE2E63F-89B9-4402-8340-54393881CA02}" type="presParOf" srcId="{52A4FD40-540C-4BE8-8FDE-D96AA35A7D10}" destId="{06DCBB91-7B26-4835-B33A-CA07C186EB0F}" srcOrd="0" destOrd="0" presId="urn:microsoft.com/office/officeart/2005/8/layout/default"/>
    <dgm:cxn modelId="{124EAAC5-15C8-42B0-9B68-1094960C6BC8}" type="presParOf" srcId="{52A4FD40-540C-4BE8-8FDE-D96AA35A7D10}" destId="{093FD4D1-2775-4A3E-AC72-EB598E32E147}" srcOrd="1" destOrd="0" presId="urn:microsoft.com/office/officeart/2005/8/layout/default"/>
    <dgm:cxn modelId="{DD57EABB-EE8F-4B9F-8220-4F4D5C6AB5B8}" type="presParOf" srcId="{52A4FD40-540C-4BE8-8FDE-D96AA35A7D10}" destId="{3705AA75-B57B-4D19-A15C-A242C23098CB}" srcOrd="2" destOrd="0" presId="urn:microsoft.com/office/officeart/2005/8/layout/default"/>
    <dgm:cxn modelId="{17ACC21B-1979-412B-A307-C55FBAA8AD4A}" type="presParOf" srcId="{52A4FD40-540C-4BE8-8FDE-D96AA35A7D10}" destId="{11D8BF72-8CD7-41E1-ABE4-E89F079BF43A}" srcOrd="3" destOrd="0" presId="urn:microsoft.com/office/officeart/2005/8/layout/default"/>
    <dgm:cxn modelId="{A1FCEE88-32D2-42ED-96D1-C09E553BBF33}" type="presParOf" srcId="{52A4FD40-540C-4BE8-8FDE-D96AA35A7D10}" destId="{D2E29047-ECD1-43F5-B0B1-757B09426C0F}" srcOrd="4" destOrd="0" presId="urn:microsoft.com/office/officeart/2005/8/layout/default"/>
    <dgm:cxn modelId="{F3CA3859-B716-4F13-9A2B-67199BC0CA4E}" type="presParOf" srcId="{52A4FD40-540C-4BE8-8FDE-D96AA35A7D10}" destId="{999EAB05-A1B5-47AA-9E1B-B5173B4D988F}" srcOrd="5" destOrd="0" presId="urn:microsoft.com/office/officeart/2005/8/layout/default"/>
    <dgm:cxn modelId="{84CB2293-FDC8-4F25-AB12-F37983CF7379}"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3200" dirty="0" smtClean="0"/>
            <a:t>The safe choice for functional-first</a:t>
          </a:r>
          <a:endParaRPr lang="en-US" sz="32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3200" b="0" dirty="0" smtClean="0"/>
            <a:t>Unbeatable data integration</a:t>
          </a:r>
          <a:endParaRPr lang="en-US" sz="32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3200" b="0" dirty="0" smtClean="0"/>
            <a:t>Visual F# - tooling you can trust from Microsoft</a:t>
          </a:r>
          <a:endParaRPr lang="en-US" sz="32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3200" b="0" dirty="0" smtClean="0">
              <a:latin typeface="+mn-lt"/>
            </a:rPr>
            <a:t>Open, cross-platform, strongly typed, efficient, rock-solid stable</a:t>
          </a:r>
          <a:endParaRPr lang="en-US" sz="32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7649D0A8-D1EE-465C-A64E-6F9AE45F77F1}" type="presOf" srcId="{B6DA48CD-B6A1-40DF-B1B2-298D0352C4AA}" destId="{51DBD211-C134-41AD-AD57-176244304372}"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D711BFEB-1910-4A17-A443-351AC3EA04D8}" type="presOf" srcId="{7D6988BB-C65B-4E09-813B-7747FFB5A8A2}" destId="{06F7728C-5299-4235-8017-DBD5BC2DB36C}" srcOrd="0" destOrd="0" presId="urn:microsoft.com/office/officeart/2005/8/layout/matrix1"/>
    <dgm:cxn modelId="{59528FF7-9F16-471B-B72E-0E318745FE70}" type="presOf" srcId="{8379D34F-D2EB-44C7-A6BA-B404EF2D892C}" destId="{6341D0F4-C184-47C1-B6FD-93C52A30A16E}" srcOrd="0" destOrd="0" presId="urn:microsoft.com/office/officeart/2005/8/layout/matrix1"/>
    <dgm:cxn modelId="{62DA1FC7-F04C-4D7D-A321-FD992598FC3E}" type="presOf" srcId="{0027F459-B446-46B1-8201-A37991051222}" destId="{3BF692F9-897A-4426-BC45-0235699D63BA}" srcOrd="1" destOrd="0" presId="urn:microsoft.com/office/officeart/2005/8/layout/matrix1"/>
    <dgm:cxn modelId="{4450D0BC-9313-48C9-8B98-CB10CD0B2F73}" type="presOf" srcId="{7D6988BB-C65B-4E09-813B-7747FFB5A8A2}" destId="{ECFA074D-691D-42C6-A6A7-C04D755BBC44}" srcOrd="1" destOrd="0" presId="urn:microsoft.com/office/officeart/2005/8/layout/matrix1"/>
    <dgm:cxn modelId="{849BA73E-CA20-46F1-9EDD-C81617CEED79}" type="presOf" srcId="{9F290243-9586-4FD8-9268-FFC159A95363}" destId="{A2BDDE09-967E-4575-B702-D3388ABBADC8}" srcOrd="0" destOrd="0" presId="urn:microsoft.com/office/officeart/2005/8/layout/matrix1"/>
    <dgm:cxn modelId="{BF838C14-C937-446D-8E38-A90AD0BCEDF0}" type="presOf" srcId="{8379D34F-D2EB-44C7-A6BA-B404EF2D892C}" destId="{BE121AA7-A037-43CD-8CC7-33C1B387C247}"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9605DC6-967A-44CB-8F5E-719FFAC24F8B}" type="presOf" srcId="{B6DA48CD-B6A1-40DF-B1B2-298D0352C4AA}" destId="{31D08910-A6AB-452C-B3EB-93BCBD6544C8}" srcOrd="1" destOrd="0" presId="urn:microsoft.com/office/officeart/2005/8/layout/matrix1"/>
    <dgm:cxn modelId="{F8B4FBF7-8C98-418B-9E1F-1232110855F5}"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808E064C-CAF0-41D4-94E8-A2977A701DFF}" type="presOf" srcId="{A6B25E8E-3AD5-476E-AE79-19EE4887E230}" destId="{62CD59B7-0D31-4CEC-A61C-C239FA1C3946}" srcOrd="0" destOrd="0" presId="urn:microsoft.com/office/officeart/2005/8/layout/matrix1"/>
    <dgm:cxn modelId="{7B15A121-3D38-4928-B6F0-D380FBCD3073}" type="presParOf" srcId="{A2BDDE09-967E-4575-B702-D3388ABBADC8}" destId="{C75D8A5F-F48F-4013-9E99-B76AF4C4D7AF}" srcOrd="0" destOrd="0" presId="urn:microsoft.com/office/officeart/2005/8/layout/matrix1"/>
    <dgm:cxn modelId="{3FA20858-111F-4EE4-B41A-17A3F4964C98}" type="presParOf" srcId="{C75D8A5F-F48F-4013-9E99-B76AF4C4D7AF}" destId="{504ADB60-2DEB-48D0-8123-CA7933E4971B}" srcOrd="0" destOrd="0" presId="urn:microsoft.com/office/officeart/2005/8/layout/matrix1"/>
    <dgm:cxn modelId="{8E7D1F7D-ED89-433B-AF38-B4DF32CC8FBB}" type="presParOf" srcId="{C75D8A5F-F48F-4013-9E99-B76AF4C4D7AF}" destId="{3BF692F9-897A-4426-BC45-0235699D63BA}" srcOrd="1" destOrd="0" presId="urn:microsoft.com/office/officeart/2005/8/layout/matrix1"/>
    <dgm:cxn modelId="{0EDB4493-ED81-4178-9707-ECCF507CCF37}" type="presParOf" srcId="{C75D8A5F-F48F-4013-9E99-B76AF4C4D7AF}" destId="{51DBD211-C134-41AD-AD57-176244304372}" srcOrd="2" destOrd="0" presId="urn:microsoft.com/office/officeart/2005/8/layout/matrix1"/>
    <dgm:cxn modelId="{F5CEF7FB-6617-4576-8EA7-7CA21B10499D}" type="presParOf" srcId="{C75D8A5F-F48F-4013-9E99-B76AF4C4D7AF}" destId="{31D08910-A6AB-452C-B3EB-93BCBD6544C8}" srcOrd="3" destOrd="0" presId="urn:microsoft.com/office/officeart/2005/8/layout/matrix1"/>
    <dgm:cxn modelId="{65FCCEC7-B52F-47FD-AC72-10660A1D89D6}" type="presParOf" srcId="{C75D8A5F-F48F-4013-9E99-B76AF4C4D7AF}" destId="{6341D0F4-C184-47C1-B6FD-93C52A30A16E}" srcOrd="4" destOrd="0" presId="urn:microsoft.com/office/officeart/2005/8/layout/matrix1"/>
    <dgm:cxn modelId="{9103C457-000C-4BC1-BD4C-3B6CEDC54ADA}" type="presParOf" srcId="{C75D8A5F-F48F-4013-9E99-B76AF4C4D7AF}" destId="{BE121AA7-A037-43CD-8CC7-33C1B387C247}" srcOrd="5" destOrd="0" presId="urn:microsoft.com/office/officeart/2005/8/layout/matrix1"/>
    <dgm:cxn modelId="{E83ED609-DF73-4933-AC0E-1008A832960C}" type="presParOf" srcId="{C75D8A5F-F48F-4013-9E99-B76AF4C4D7AF}" destId="{06F7728C-5299-4235-8017-DBD5BC2DB36C}" srcOrd="6" destOrd="0" presId="urn:microsoft.com/office/officeart/2005/8/layout/matrix1"/>
    <dgm:cxn modelId="{93459B9F-8B04-4202-8621-FDA9009FB772}" type="presParOf" srcId="{C75D8A5F-F48F-4013-9E99-B76AF4C4D7AF}" destId="{ECFA074D-691D-42C6-A6A7-C04D755BBC44}" srcOrd="7" destOrd="0" presId="urn:microsoft.com/office/officeart/2005/8/layout/matrix1"/>
    <dgm:cxn modelId="{B3578268-CEC4-4DD7-BF82-7F0D5555EFBC}"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Cloud Data</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202658" y="2024"/>
          <a:ext cx="4290681" cy="257440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Financial programming is ever more integrated with data</a:t>
          </a:r>
          <a:endParaRPr lang="en-GB" sz="2800" b="0" kern="1200" dirty="0">
            <a:latin typeface="+mj-lt"/>
          </a:endParaRPr>
        </a:p>
      </dsp:txBody>
      <dsp:txXfrm>
        <a:off x="2202658" y="2024"/>
        <a:ext cx="4290681" cy="2574408"/>
      </dsp:txXfrm>
    </dsp:sp>
    <dsp:sp modelId="{3705AA75-B57B-4D19-A15C-A242C23098CB}">
      <dsp:nvSpPr>
        <dsp:cNvPr id="0" name=""/>
        <dsp:cNvSpPr/>
      </dsp:nvSpPr>
      <dsp:spPr>
        <a:xfrm>
          <a:off x="6922408" y="2024"/>
          <a:ext cx="4290681" cy="2574408"/>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Integrating </a:t>
          </a:r>
          <a:r>
            <a:rPr lang="en-GB" sz="2800" b="0" kern="1200" dirty="0" err="1" smtClean="0">
              <a:latin typeface="+mj-lt"/>
            </a:rPr>
            <a:t>data+programming</a:t>
          </a:r>
          <a:r>
            <a:rPr lang="en-GB" sz="2800" b="0" kern="1200" dirty="0" smtClean="0">
              <a:latin typeface="+mj-lt"/>
            </a:rPr>
            <a:t> has many challenges</a:t>
          </a:r>
          <a:endParaRPr lang="en-GB" sz="2800" b="0" kern="1200" dirty="0">
            <a:latin typeface="+mj-lt"/>
          </a:endParaRPr>
        </a:p>
      </dsp:txBody>
      <dsp:txXfrm>
        <a:off x="6922408" y="2024"/>
        <a:ext cx="4290681" cy="2574408"/>
      </dsp:txXfrm>
    </dsp:sp>
    <dsp:sp modelId="{D2E29047-ECD1-43F5-B0B1-757B09426C0F}">
      <dsp:nvSpPr>
        <dsp:cNvPr id="0" name=""/>
        <dsp:cNvSpPr/>
      </dsp:nvSpPr>
      <dsp:spPr>
        <a:xfrm>
          <a:off x="2202658" y="3005501"/>
          <a:ext cx="4290681" cy="2574408"/>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 presented applications of techniques for scalable, intuitive data/metadata integration to financial data</a:t>
          </a:r>
          <a:endParaRPr lang="en-GB" sz="2800" b="0" kern="1200" dirty="0">
            <a:latin typeface="+mj-lt"/>
          </a:endParaRPr>
        </a:p>
      </dsp:txBody>
      <dsp:txXfrm>
        <a:off x="2202658" y="3005501"/>
        <a:ext cx="4290681" cy="2574408"/>
      </dsp:txXfrm>
    </dsp:sp>
    <dsp:sp modelId="{55DE15EE-5796-4539-982A-CD1D8C9BE7B9}">
      <dsp:nvSpPr>
        <dsp:cNvPr id="0" name=""/>
        <dsp:cNvSpPr/>
      </dsp:nvSpPr>
      <dsp:spPr>
        <a:xfrm>
          <a:off x="6922408" y="3005501"/>
          <a:ext cx="4290681" cy="257440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You can use </a:t>
          </a:r>
          <a:r>
            <a:rPr lang="en-GB" sz="2800" b="0" kern="1200" smtClean="0">
              <a:latin typeface="+mj-lt"/>
            </a:rPr>
            <a:t>these techniques </a:t>
          </a:r>
          <a:r>
            <a:rPr lang="en-GB" sz="2800" b="0" kern="1200" dirty="0" smtClean="0">
              <a:latin typeface="+mj-lt"/>
            </a:rPr>
            <a:t>for real and </a:t>
          </a:r>
          <a:r>
            <a:rPr lang="en-GB" sz="2800" b="0" kern="1200" smtClean="0">
              <a:latin typeface="+mj-lt"/>
            </a:rPr>
            <a:t>in production through </a:t>
          </a:r>
          <a:r>
            <a:rPr lang="en-GB" sz="2800" b="0" kern="1200" dirty="0" smtClean="0">
              <a:latin typeface="+mj-lt"/>
            </a:rPr>
            <a:t>F#</a:t>
          </a:r>
          <a:endParaRPr lang="en-GB" sz="2800" b="0" kern="1200" dirty="0">
            <a:latin typeface="+mj-lt"/>
          </a:endParaRPr>
        </a:p>
      </dsp:txBody>
      <dsp:txXfrm>
        <a:off x="6922408" y="3005501"/>
        <a:ext cx="4290681" cy="2574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latin typeface="+mn-lt"/>
            </a:rPr>
            <a:t>Open, cross-platform, strongly typed, efficient, rock-solid stable</a:t>
          </a:r>
          <a:endParaRPr lang="en-US" sz="32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kern="1200" dirty="0" smtClean="0"/>
            <a:t>The safe choice for functional-first</a:t>
          </a:r>
          <a:endParaRPr lang="en-US" sz="32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Unbeatable data integration</a:t>
          </a:r>
          <a:endParaRPr lang="en-US" sz="32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Visual F# - tooling you can trust from Microsoft</a:t>
          </a:r>
          <a:endParaRPr lang="en-US" sz="32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3971637" y="1953310"/>
        <a:ext cx="3228360" cy="11380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2/5/2014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2/5/2014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82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26452276"/>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05/02/2014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05/02/2014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05/02/2014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05/02/2014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05/02/2014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87205405"/>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660" tIns="54304" rIns="108660" bIns="54304"/>
          <a:lstStyle>
            <a:lvl1pPr>
              <a:defRPr>
                <a:solidFill>
                  <a:srgbClr val="FFFFFF"/>
                </a:solidFill>
              </a:defRPr>
            </a:lvl1pPr>
          </a:lstStyle>
          <a:p>
            <a:pPr defTabSz="1108615"/>
            <a:fld id="{EEF83519-0986-6A4F-9867-35DB47F5FA02}" type="slidenum">
              <a:rPr lang="en-US" smtClean="0"/>
              <a:pPr defTabSz="1108615"/>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theme" Target="../theme/theme10.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theme" Target="../theme/theme11.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theme" Target="../theme/theme12.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theme" Target="../theme/theme13.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png"/><Relationship Id="rId5" Type="http://schemas.openxmlformats.org/officeDocument/2006/relationships/slideLayout" Target="../slideLayouts/slideLayout25.xml"/><Relationship Id="rId10" Type="http://schemas.openxmlformats.org/officeDocument/2006/relationships/theme" Target="../theme/theme4.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theme" Target="../theme/theme7.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3960" r:id="rId10"/>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5" r:id="rId24"/>
    <p:sldLayoutId id="2147484016" r:id="rId25"/>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3" r:id="rId24"/>
    <p:sldLayoutId id="2147484044" r:id="rId25"/>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05/02/2014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fsharpforfunandprofit.com/"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7.xml"/></Relationships>
</file>

<file path=ppt/slides/_rels/slide2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worldbank.org/data"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600" spc="0" dirty="0"/>
              <a:t>Scalable Integration of Heterogeneous Financial Data and Programming</a:t>
            </a:r>
          </a:p>
          <a:p>
            <a:pPr>
              <a:lnSpc>
                <a:spcPct val="120000"/>
              </a:lnSpc>
            </a:pPr>
            <a:r>
              <a:rPr lang="en-GB" sz="2000" spc="0" dirty="0"/>
              <a:t>A world of financial data, at your fingertips</a:t>
            </a:r>
            <a:endParaRPr lang="en-US" sz="1900" spc="0" dirty="0"/>
          </a:p>
        </p:txBody>
      </p:sp>
      <p:sp>
        <p:nvSpPr>
          <p:cNvPr id="2" name="Text Placeholder 1"/>
          <p:cNvSpPr>
            <a:spLocks noGrp="1"/>
          </p:cNvSpPr>
          <p:nvPr>
            <p:ph type="body" sz="quarter" idx="11"/>
          </p:nvPr>
        </p:nvSpPr>
        <p:spPr/>
        <p:txBody>
          <a:bodyPr>
            <a:normAutofit fontScale="92500" lnSpcReduction="10000"/>
          </a:bodyPr>
          <a:lstStyle/>
          <a:p>
            <a:endParaRPr lang="en-GB" dirty="0" smtClean="0"/>
          </a:p>
          <a:p>
            <a:r>
              <a:rPr lang="en-GB" sz="2300" dirty="0" err="1"/>
              <a:t>Dr.</a:t>
            </a:r>
            <a:r>
              <a:rPr lang="en-GB" sz="2300" dirty="0"/>
              <a:t> Don Syme</a:t>
            </a:r>
          </a:p>
          <a:p>
            <a:r>
              <a:rPr lang="en-GB" sz="2300" dirty="0"/>
              <a:t>Principal Researcher, Microsoft Research</a:t>
            </a:r>
          </a:p>
          <a:p>
            <a:r>
              <a:rPr lang="en-GB" sz="2300" dirty="0"/>
              <a:t>F# Community Contributor, @</a:t>
            </a:r>
            <a:r>
              <a:rPr lang="en-GB" sz="2300" dirty="0" err="1"/>
              <a:t>dsyme</a:t>
            </a:r>
            <a:endParaRPr lang="en-GB" sz="2300" dirty="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1"/>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624" tIns="54285" rIns="108624" bIns="54285" rtlCol="0" anchor="ctr"/>
          <a:lstStyle/>
          <a:p>
            <a:pPr algn="ctr"/>
            <a:endParaRPr lang="en-GB"/>
          </a:p>
        </p:txBody>
      </p:sp>
      <p:sp>
        <p:nvSpPr>
          <p:cNvPr id="2" name="Title 1"/>
          <p:cNvSpPr>
            <a:spLocks noGrp="1"/>
          </p:cNvSpPr>
          <p:nvPr>
            <p:ph type="title"/>
          </p:nvPr>
        </p:nvSpPr>
        <p:spPr>
          <a:xfrm>
            <a:off x="519045" y="228654"/>
            <a:ext cx="11147562" cy="1523494"/>
          </a:xfrm>
        </p:spPr>
        <p:txBody>
          <a:bodyPr/>
          <a:lstStyle/>
          <a:p>
            <a:r>
              <a:rPr lang="en-GB" dirty="0" smtClean="0"/>
              <a:t>The financial data plumber’s perspective	</a:t>
            </a:r>
            <a:endParaRPr lang="en-GB" dirty="0"/>
          </a:p>
        </p:txBody>
      </p:sp>
      <p:sp>
        <p:nvSpPr>
          <p:cNvPr id="3" name="Content Placeholder 2"/>
          <p:cNvSpPr>
            <a:spLocks noGrp="1"/>
          </p:cNvSpPr>
          <p:nvPr>
            <p:ph idx="1"/>
          </p:nvPr>
        </p:nvSpPr>
        <p:spPr>
          <a:xfrm>
            <a:off x="609362" y="1600575"/>
            <a:ext cx="6635935" cy="5024452"/>
          </a:xfrm>
        </p:spPr>
        <p:txBody>
          <a:bodyPr/>
          <a:lstStyle/>
          <a:p>
            <a:r>
              <a:rPr lang="en-GB" dirty="0" smtClean="0"/>
              <a:t>Languages do not integrate information</a:t>
            </a:r>
          </a:p>
          <a:p>
            <a:pPr lvl="1"/>
            <a:r>
              <a:rPr lang="en-GB" sz="3200" dirty="0"/>
              <a:t>Weakly typed</a:t>
            </a:r>
          </a:p>
          <a:p>
            <a:pPr lvl="1"/>
            <a:r>
              <a:rPr lang="en-GB" sz="3200" dirty="0"/>
              <a:t>Not at scale</a:t>
            </a:r>
          </a:p>
          <a:p>
            <a:pPr lvl="1"/>
            <a:r>
              <a:rPr lang="en-GB" sz="3200" dirty="0"/>
              <a:t>Non-intuitive</a:t>
            </a:r>
          </a:p>
          <a:p>
            <a:pPr lvl="1"/>
            <a:r>
              <a:rPr lang="en-GB" sz="3200" dirty="0"/>
              <a:t>Not simple</a:t>
            </a:r>
          </a:p>
          <a:p>
            <a:pPr lvl="1"/>
            <a:r>
              <a:rPr lang="en-GB" sz="3200" dirty="0"/>
              <a:t>Disorganised</a:t>
            </a:r>
          </a:p>
          <a:p>
            <a:pPr lvl="1"/>
            <a:r>
              <a:rPr lang="en-GB" sz="3200" dirty="0"/>
              <a:t>Static</a:t>
            </a:r>
          </a:p>
          <a:p>
            <a:pPr lvl="1"/>
            <a:r>
              <a:rPr lang="en-GB" sz="3200" dirty="0"/>
              <a:t>High friction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75" y="1701256"/>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381539" y="4366118"/>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437590"/>
          </a:xfrm>
        </p:spPr>
        <p:txBody>
          <a:bodyPr/>
          <a:lstStyle/>
          <a:p>
            <a:pPr algn="ctr"/>
            <a:r>
              <a:rPr lang="en-GB" sz="4800" dirty="0" smtClean="0"/>
              <a:t>We </a:t>
            </a:r>
            <a:r>
              <a:rPr lang="en-GB" sz="4800" dirty="0"/>
              <a:t>need to bring </a:t>
            </a:r>
            <a:r>
              <a:rPr lang="en-GB" sz="4800" dirty="0" smtClean="0"/>
              <a:t>information </a:t>
            </a:r>
            <a:r>
              <a:rPr lang="en-GB" sz="4800" b="1" dirty="0"/>
              <a:t>into</a:t>
            </a:r>
            <a:r>
              <a:rPr lang="en-GB" sz="4800" dirty="0"/>
              <a:t> </a:t>
            </a:r>
            <a:r>
              <a:rPr lang="en-GB" sz="4800" dirty="0" smtClean="0"/>
              <a:t>our </a:t>
            </a:r>
            <a:br>
              <a:rPr lang="en-GB" sz="4800" dirty="0" smtClean="0"/>
            </a:br>
            <a:r>
              <a:rPr lang="en-GB" sz="4800" dirty="0" smtClean="0"/>
              <a:t>“data plumbing” languages…</a:t>
            </a:r>
            <a:r>
              <a:rPr lang="en-GB" sz="4800" dirty="0"/>
              <a:t/>
            </a:r>
            <a:br>
              <a:rPr lang="en-GB" sz="4800" dirty="0"/>
            </a:br>
            <a:r>
              <a:rPr lang="en-GB" sz="4800" dirty="0"/>
              <a:t/>
            </a:r>
            <a:br>
              <a:rPr lang="en-GB" sz="4800" dirty="0"/>
            </a:br>
            <a:r>
              <a:rPr lang="en-GB" sz="3200" dirty="0"/>
              <a:t>At </a:t>
            </a:r>
            <a:r>
              <a:rPr lang="en-GB" sz="3200" b="1" dirty="0"/>
              <a:t>market-scale, in-cloud or </a:t>
            </a:r>
            <a:r>
              <a:rPr lang="en-GB" sz="3200" b="1" dirty="0" err="1"/>
              <a:t>on-premise</a:t>
            </a:r>
            <a:r>
              <a:rPr lang="en-GB" sz="3200" dirty="0"/>
              <a:t>, </a:t>
            </a:r>
            <a:r>
              <a:rPr lang="en-GB" sz="3200" b="1" dirty="0"/>
              <a:t>strongly tooled</a:t>
            </a:r>
            <a:r>
              <a:rPr lang="en-GB" sz="3200" dirty="0"/>
              <a:t>, </a:t>
            </a:r>
            <a:r>
              <a:rPr lang="en-GB" sz="3200" b="1" dirty="0"/>
              <a:t>strongly typed</a:t>
            </a:r>
            <a:endParaRPr lang="en-GB" sz="4800"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5" y="2491778"/>
            <a:ext cx="11171635" cy="1523494"/>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607860" y="4691343"/>
            <a:ext cx="11171635" cy="7755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Candara" pitchFamily="34" charset="0"/>
              </a:rPr>
              <a:t>Lots of good reasons for that, see our tech report </a:t>
            </a:r>
          </a:p>
          <a:p>
            <a:r>
              <a:rPr lang="en-GB" sz="2800" dirty="0" smtClean="0">
                <a:latin typeface="Candara" pitchFamily="34" charset="0"/>
              </a:rPr>
              <a:t>“</a:t>
            </a:r>
            <a:r>
              <a:rPr lang="en-GB" sz="2800" dirty="0" smtClean="0">
                <a:latin typeface="Candara" pitchFamily="34" charset="0"/>
                <a:hlinkClick r:id="rId2"/>
              </a:rPr>
              <a:t>Strongly Typed Language Support for Internet-Scale Information Spaces</a:t>
            </a:r>
            <a:r>
              <a:rPr lang="en-GB" sz="2800" dirty="0" smtClean="0">
                <a:latin typeface="Candara" pitchFamily="34" charset="0"/>
              </a:rPr>
              <a:t>”</a:t>
            </a:r>
            <a:endParaRPr lang="en-GB" sz="2800" b="1" dirty="0">
              <a:latin typeface="Candara" pitchFamily="34" charset="0"/>
            </a:endParaRPr>
          </a:p>
        </p:txBody>
      </p:sp>
      <p:sp>
        <p:nvSpPr>
          <p:cNvPr id="4" name="Title 1"/>
          <p:cNvSpPr txBox="1">
            <a:spLocks/>
          </p:cNvSpPr>
          <p:nvPr/>
        </p:nvSpPr>
        <p:spPr>
          <a:xfrm>
            <a:off x="607861" y="758513"/>
            <a:ext cx="11171635" cy="757306"/>
          </a:xfrm>
          <a:prstGeom prst="rect">
            <a:avLst/>
          </a:prstGeom>
        </p:spPr>
        <p:txBody>
          <a:bodyPr vert="horz" wrap="square" lIns="0" tIns="0" rIns="0" bIns="0" rtlCol="0" anchor="t">
            <a:spAutoFit/>
          </a:bodyPr>
          <a:lstStyle>
            <a:lvl1pPr algn="ctr"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mtClean="0"/>
              <a:t>But before we get into that…</a:t>
            </a:r>
            <a:endParaRPr lang="en-GB" b="1" dirty="0"/>
          </a:p>
        </p:txBody>
      </p:sp>
    </p:spTree>
    <p:extLst>
      <p:ext uri="{BB962C8B-B14F-4D97-AF65-F5344CB8AC3E}">
        <p14:creationId xmlns:p14="http://schemas.microsoft.com/office/powerpoint/2010/main" val="218903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A bit about F#....</a:t>
            </a:r>
            <a:endParaRPr lang="en-GB" b="1" dirty="0"/>
          </a:p>
        </p:txBody>
      </p:sp>
    </p:spTree>
    <p:extLst>
      <p:ext uri="{BB962C8B-B14F-4D97-AF65-F5344CB8AC3E}">
        <p14:creationId xmlns:p14="http://schemas.microsoft.com/office/powerpoint/2010/main" val="131321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F# is</a:t>
            </a:r>
            <a:r>
              <a:rPr lang="en-GB" dirty="0" smtClean="0">
                <a:latin typeface="Segoe Light" charset="0"/>
              </a:rPr>
              <a:t> a great data plumbing language</a:t>
            </a:r>
            <a:endParaRPr lang="en-GB" b="1" dirty="0"/>
          </a:p>
        </p:txBody>
      </p:sp>
    </p:spTree>
    <p:extLst>
      <p:ext uri="{BB962C8B-B14F-4D97-AF65-F5344CB8AC3E}">
        <p14:creationId xmlns:p14="http://schemas.microsoft.com/office/powerpoint/2010/main" val="2432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285241"/>
          </a:xfrm>
        </p:spPr>
        <p:txBody>
          <a:bodyPr/>
          <a:lstStyle/>
          <a:p>
            <a:pPr algn="ctr"/>
            <a:r>
              <a:rPr lang="en-GB" dirty="0" smtClean="0">
                <a:latin typeface="Segoe Light" charset="0"/>
              </a:rPr>
              <a:t>F# is open source, cross platform</a:t>
            </a:r>
            <a:br>
              <a:rPr lang="en-GB" dirty="0" smtClean="0">
                <a:latin typeface="Segoe Light" charset="0"/>
              </a:rPr>
            </a:br>
            <a:r>
              <a:rPr lang="en-GB" dirty="0"/>
              <a:t/>
            </a:r>
            <a:br>
              <a:rPr lang="en-GB" dirty="0"/>
            </a:br>
            <a:r>
              <a:rPr lang="en-GB" dirty="0" smtClean="0">
                <a:hlinkClick r:id="rId2"/>
              </a:rPr>
              <a:t>fsharp.org</a:t>
            </a:r>
            <a:endParaRPr lang="en-GB" b="1" dirty="0"/>
          </a:p>
        </p:txBody>
      </p:sp>
    </p:spTree>
    <p:extLst>
      <p:ext uri="{BB962C8B-B14F-4D97-AF65-F5344CB8AC3E}">
        <p14:creationId xmlns:p14="http://schemas.microsoft.com/office/powerpoint/2010/main" val="341485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808735"/>
          </a:xfrm>
        </p:spPr>
        <p:txBody>
          <a:bodyPr/>
          <a:lstStyle/>
          <a:p>
            <a:r>
              <a:rPr lang="en-GB" dirty="0" smtClean="0"/>
              <a:t>F#</a:t>
            </a:r>
            <a:r>
              <a:rPr lang="en-GB" dirty="0" smtClean="0">
                <a:latin typeface="Segoe Light" charset="0"/>
              </a:rPr>
              <a:t> has </a:t>
            </a:r>
            <a:r>
              <a:rPr lang="en-GB" dirty="0" smtClean="0"/>
              <a:t>an intelligent</a:t>
            </a:r>
            <a:r>
              <a:rPr lang="en-GB" dirty="0" smtClean="0">
                <a:latin typeface="Segoe Light" charset="0"/>
              </a:rPr>
              <a:t>, fun, contributing community</a:t>
            </a:r>
            <a:br>
              <a:rPr lang="en-GB" dirty="0" smtClean="0">
                <a:latin typeface="Segoe Light" charset="0"/>
              </a:rPr>
            </a:br>
            <a:r>
              <a:rPr lang="en-GB" dirty="0"/>
              <a:t/>
            </a:r>
            <a:br>
              <a:rPr lang="en-GB" dirty="0"/>
            </a:br>
            <a:r>
              <a:rPr lang="en-GB" dirty="0" smtClean="0">
                <a:hlinkClick r:id="rId2"/>
              </a:rPr>
              <a:t>fsharp.org</a:t>
            </a:r>
            <a:r>
              <a:rPr lang="en-GB" dirty="0" smtClean="0"/>
              <a:t/>
            </a:r>
            <a:br>
              <a:rPr lang="en-GB" dirty="0" smtClean="0"/>
            </a:br>
            <a:r>
              <a:rPr lang="en-GB" dirty="0">
                <a:hlinkClick r:id="rId3"/>
              </a:rPr>
              <a:t>fsharpforfunandprofit.com</a:t>
            </a:r>
            <a:r>
              <a:rPr lang="en-GB" dirty="0"/>
              <a:t> </a:t>
            </a:r>
            <a:endParaRPr lang="en-GB" b="1" dirty="0"/>
          </a:p>
        </p:txBody>
      </p:sp>
    </p:spTree>
    <p:extLst>
      <p:ext uri="{BB962C8B-B14F-4D97-AF65-F5344CB8AC3E}">
        <p14:creationId xmlns:p14="http://schemas.microsoft.com/office/powerpoint/2010/main" val="54194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351687"/>
          </a:xfrm>
        </p:spPr>
        <p:txBody>
          <a:bodyPr/>
          <a:lstStyle/>
          <a:p>
            <a:pPr algn="ctr"/>
            <a:r>
              <a:rPr lang="en-GB" dirty="0" smtClean="0"/>
              <a:t>F#</a:t>
            </a:r>
            <a:r>
              <a:rPr lang="en-GB" dirty="0" smtClean="0">
                <a:latin typeface="Segoe Light" charset="0"/>
              </a:rPr>
              <a:t> helps address real business problems</a:t>
            </a:r>
            <a:br>
              <a:rPr lang="en-GB" dirty="0" smtClean="0">
                <a:latin typeface="Segoe Light" charset="0"/>
              </a:rPr>
            </a:br>
            <a:r>
              <a:rPr lang="en-GB" dirty="0"/>
              <a:t/>
            </a:r>
            <a:br>
              <a:rPr lang="en-GB" dirty="0"/>
            </a:br>
            <a:r>
              <a:rPr lang="en-GB" sz="3600" dirty="0" smtClean="0"/>
              <a:t>around </a:t>
            </a:r>
            <a:r>
              <a:rPr lang="en-GB" sz="3600" b="1" dirty="0" smtClean="0"/>
              <a:t>Time to Market</a:t>
            </a:r>
            <a:r>
              <a:rPr lang="en-GB" sz="3600" dirty="0" smtClean="0"/>
              <a:t>, </a:t>
            </a:r>
            <a:r>
              <a:rPr lang="en-GB" sz="3600" b="1" dirty="0" smtClean="0"/>
              <a:t>Efficiency</a:t>
            </a:r>
            <a:r>
              <a:rPr lang="en-GB" sz="3600" dirty="0" smtClean="0"/>
              <a:t>, </a:t>
            </a:r>
            <a:r>
              <a:rPr lang="en-GB" sz="3600" b="1" dirty="0" smtClean="0"/>
              <a:t>Correctness</a:t>
            </a:r>
            <a:r>
              <a:rPr lang="en-GB" sz="3600" dirty="0" smtClean="0"/>
              <a:t> and </a:t>
            </a:r>
            <a:r>
              <a:rPr lang="en-GB" sz="3600" b="1" dirty="0" smtClean="0"/>
              <a:t>Tackling Complexity</a:t>
            </a:r>
            <a:br>
              <a:rPr lang="en-GB" sz="3600" b="1" dirty="0" smtClean="0"/>
            </a:br>
            <a:r>
              <a:rPr lang="en-GB" sz="3600" b="1" dirty="0"/>
              <a:t/>
            </a:r>
            <a:br>
              <a:rPr lang="en-GB" sz="3600" b="1" dirty="0"/>
            </a:br>
            <a:r>
              <a:rPr lang="en-GB" sz="2000" b="1" dirty="0" smtClean="0"/>
              <a:t>See: “Succeeding with Functional-first Programming in Finance”, Don Syme</a:t>
            </a:r>
            <a:endParaRPr lang="en-GB" sz="4000" b="1" dirty="0"/>
          </a:p>
        </p:txBody>
      </p:sp>
    </p:spTree>
    <p:extLst>
      <p:ext uri="{BB962C8B-B14F-4D97-AF65-F5344CB8AC3E}">
        <p14:creationId xmlns:p14="http://schemas.microsoft.com/office/powerpoint/2010/main" val="1822841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10" y="1154298"/>
            <a:ext cx="11171635" cy="5027530"/>
          </a:xfrm>
        </p:spPr>
        <p:txBody>
          <a:bodyPr/>
          <a:lstStyle/>
          <a:p>
            <a:r>
              <a:rPr lang="en-GB" dirty="0" smtClean="0"/>
              <a:t>F#</a:t>
            </a:r>
            <a:r>
              <a:rPr lang="en-GB" dirty="0" smtClean="0">
                <a:latin typeface="Segoe Light" charset="0"/>
              </a:rPr>
              <a:t> has a particularly strong following in finance, including leading London-based banks and hedge funds</a:t>
            </a:r>
            <a:br>
              <a:rPr lang="en-GB" dirty="0" smtClean="0">
                <a:latin typeface="Segoe Light" charset="0"/>
              </a:rPr>
            </a:br>
            <a:r>
              <a:rPr lang="en-GB" dirty="0"/>
              <a:t/>
            </a:r>
            <a:br>
              <a:rPr lang="en-GB" dirty="0"/>
            </a:br>
            <a:r>
              <a:rPr lang="en-GB" sz="4400" dirty="0" smtClean="0">
                <a:hlinkClick r:id="rId2"/>
              </a:rPr>
              <a:t>fsharp.org/testimonials</a:t>
            </a:r>
            <a:r>
              <a:rPr lang="en-GB" sz="4400" dirty="0" smtClean="0"/>
              <a:t> </a:t>
            </a:r>
            <a:br>
              <a:rPr lang="en-GB" sz="4400" dirty="0" smtClean="0"/>
            </a:br>
            <a:r>
              <a:rPr lang="en-GB" sz="4400" dirty="0">
                <a:hlinkClick r:id="rId3"/>
              </a:rPr>
              <a:t>meetup.com/</a:t>
            </a:r>
            <a:r>
              <a:rPr lang="en-GB" sz="4400" dirty="0" err="1">
                <a:hlinkClick r:id="rId3"/>
              </a:rPr>
              <a:t>FSharpLondon</a:t>
            </a:r>
            <a:r>
              <a:rPr lang="en-GB" sz="4400" dirty="0"/>
              <a:t/>
            </a:r>
            <a:br>
              <a:rPr lang="en-GB" sz="4400" dirty="0"/>
            </a:br>
            <a:endParaRPr lang="en-GB" b="1" dirty="0"/>
          </a:p>
        </p:txBody>
      </p:sp>
    </p:spTree>
    <p:extLst>
      <p:ext uri="{BB962C8B-B14F-4D97-AF65-F5344CB8AC3E}">
        <p14:creationId xmlns:p14="http://schemas.microsoft.com/office/powerpoint/2010/main" val="288459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1980542"/>
          </a:xfrm>
        </p:spPr>
        <p:txBody>
          <a:bodyPr/>
          <a:lstStyle/>
          <a:p>
            <a:pPr algn="ctr"/>
            <a:r>
              <a:rPr lang="en-GB" dirty="0" smtClean="0"/>
              <a:t>F#</a:t>
            </a:r>
            <a:r>
              <a:rPr lang="en-GB" dirty="0" smtClean="0">
                <a:latin typeface="Segoe Light" charset="0"/>
              </a:rPr>
              <a:t> is used to make lots of money</a:t>
            </a:r>
            <a:br>
              <a:rPr lang="en-GB" dirty="0" smtClean="0">
                <a:latin typeface="Segoe Light" charset="0"/>
              </a:rPr>
            </a:br>
            <a:r>
              <a:rPr lang="en-GB" sz="4400" dirty="0"/>
              <a:t/>
            </a:r>
            <a:br>
              <a:rPr lang="en-GB" sz="4400" dirty="0"/>
            </a:br>
            <a:r>
              <a:rPr lang="en-GB" sz="4400" dirty="0" smtClean="0">
                <a:hlinkClick r:id="rId2"/>
              </a:rPr>
              <a:t>fsharp.org/testimonials</a:t>
            </a:r>
            <a:r>
              <a:rPr lang="en-GB" sz="4400" dirty="0" smtClean="0"/>
              <a:t> </a:t>
            </a:r>
            <a:endParaRPr lang="en-GB" b="1" dirty="0"/>
          </a:p>
        </p:txBody>
      </p:sp>
    </p:spTree>
    <p:extLst>
      <p:ext uri="{BB962C8B-B14F-4D97-AF65-F5344CB8AC3E}">
        <p14:creationId xmlns:p14="http://schemas.microsoft.com/office/powerpoint/2010/main" val="331111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Text Placeholder 2"/>
          <p:cNvSpPr>
            <a:spLocks noGrp="1"/>
          </p:cNvSpPr>
          <p:nvPr>
            <p:ph type="body" sz="quarter" idx="10"/>
          </p:nvPr>
        </p:nvSpPr>
        <p:spPr>
          <a:xfrm>
            <a:off x="519045" y="1448200"/>
            <a:ext cx="11147562" cy="4398127"/>
          </a:xfrm>
        </p:spPr>
        <p:txBody>
          <a:bodyPr/>
          <a:lstStyle/>
          <a:p>
            <a:r>
              <a:rPr lang="en-GB" dirty="0" smtClean="0"/>
              <a:t>The “Information Rich Programming” Problem</a:t>
            </a:r>
          </a:p>
          <a:p>
            <a:pPr lvl="1"/>
            <a:r>
              <a:rPr lang="en-GB" dirty="0" smtClean="0"/>
              <a:t>- broadly conceived</a:t>
            </a:r>
          </a:p>
          <a:p>
            <a:pPr lvl="1"/>
            <a:r>
              <a:rPr lang="en-GB" dirty="0" smtClean="0"/>
              <a:t>- and for financial data specifically </a:t>
            </a:r>
          </a:p>
          <a:p>
            <a:endParaRPr lang="en-GB" sz="2400" dirty="0"/>
          </a:p>
          <a:p>
            <a:r>
              <a:rPr lang="en-GB" dirty="0" smtClean="0"/>
              <a:t>A bit about F# </a:t>
            </a:r>
          </a:p>
          <a:p>
            <a:endParaRPr lang="en-GB" sz="1800" dirty="0"/>
          </a:p>
          <a:p>
            <a:r>
              <a:rPr lang="en-GB" dirty="0" smtClean="0"/>
              <a:t>Applying F# scalable data/metadata integration techniques to financial data integration</a:t>
            </a:r>
            <a:endParaRPr lang="en-GB" dirty="0"/>
          </a:p>
        </p:txBody>
      </p:sp>
    </p:spTree>
    <p:extLst>
      <p:ext uri="{BB962C8B-B14F-4D97-AF65-F5344CB8AC3E}">
        <p14:creationId xmlns:p14="http://schemas.microsoft.com/office/powerpoint/2010/main" val="253523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128" y="-508118"/>
            <a:ext cx="14091494" cy="787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75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F# for Quant Consulting</a:t>
            </a:r>
            <a:endParaRPr lang="en-GB" dirty="0"/>
          </a:p>
        </p:txBody>
      </p:sp>
      <p:sp>
        <p:nvSpPr>
          <p:cNvPr id="6" name="Content Placeholder 3"/>
          <p:cNvSpPr>
            <a:spLocks noGrp="1"/>
          </p:cNvSpPr>
          <p:nvPr>
            <p:ph idx="4294967295"/>
          </p:nvPr>
        </p:nvSpPr>
        <p:spPr>
          <a:xfrm>
            <a:off x="859809" y="1501254"/>
            <a:ext cx="10287616" cy="5193234"/>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b="1" dirty="0">
                <a:solidFill>
                  <a:schemeClr val="tx2"/>
                </a:solidFill>
              </a:rPr>
              <a:t>increased productivity </a:t>
            </a:r>
            <a:r>
              <a:rPr lang="en-GB" sz="2700" dirty="0"/>
              <a:t>we get from F#.</a:t>
            </a:r>
          </a:p>
          <a:p>
            <a:endParaRPr lang="en-GB" sz="2700" dirty="0"/>
          </a:p>
          <a:p>
            <a:r>
              <a:rPr lang="en-GB" sz="2700" dirty="0"/>
              <a:t>We are regularly able to deliver </a:t>
            </a:r>
            <a:r>
              <a:rPr lang="en-GB" sz="2700" b="1" dirty="0">
                <a:solidFill>
                  <a:schemeClr val="tx2"/>
                </a:solidFill>
              </a:rPr>
              <a:t>correct</a:t>
            </a:r>
            <a:r>
              <a:rPr lang="en-GB" sz="2700" dirty="0"/>
              <a:t>, </a:t>
            </a:r>
            <a:r>
              <a:rPr lang="en-GB" sz="2700" b="1" dirty="0">
                <a:solidFill>
                  <a:schemeClr val="tx2"/>
                </a:solidFill>
              </a:rPr>
              <a:t>robust</a:t>
            </a:r>
            <a:r>
              <a:rPr lang="en-GB" sz="2700" dirty="0">
                <a:solidFill>
                  <a:schemeClr val="tx2"/>
                </a:solidFill>
              </a:rPr>
              <a:t>, </a:t>
            </a:r>
            <a:r>
              <a:rPr lang="en-GB" sz="2700" b="1" dirty="0" err="1">
                <a:solidFill>
                  <a:schemeClr val="tx2"/>
                </a:solidFill>
              </a:rPr>
              <a:t>performant</a:t>
            </a:r>
            <a:r>
              <a:rPr lang="en-GB" sz="2700" dirty="0">
                <a:solidFill>
                  <a:schemeClr val="tx2"/>
                </a:solidFill>
              </a:rPr>
              <a:t> </a:t>
            </a:r>
            <a:r>
              <a:rPr lang="en-GB" sz="2700" dirty="0"/>
              <a:t>solutions </a:t>
            </a:r>
            <a:r>
              <a:rPr lang="en-GB" sz="2700" b="1"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solidFill>
                  <a:srgbClr val="505050"/>
                </a:solidFill>
                <a:hlinkClick r:id="rId2"/>
              </a:rPr>
              <a:t>http://fsharp.org/testimonials</a:t>
            </a:r>
            <a:r>
              <a:rPr lang="en-GB" sz="2700" dirty="0">
                <a:solidFill>
                  <a:srgbClr val="505050"/>
                </a:solidFill>
              </a:rPr>
              <a:t> </a:t>
            </a:r>
          </a:p>
        </p:txBody>
      </p:sp>
      <p:sp>
        <p:nvSpPr>
          <p:cNvPr id="9" name="Rectangular Callout 8"/>
          <p:cNvSpPr/>
          <p:nvPr/>
        </p:nvSpPr>
        <p:spPr bwMode="auto">
          <a:xfrm>
            <a:off x="168194" y="4091465"/>
            <a:ext cx="2852647" cy="615691"/>
          </a:xfrm>
          <a:prstGeom prst="wedgeRectCallout">
            <a:avLst>
              <a:gd name="adj1" fmla="val 51550"/>
              <a:gd name="adj2" fmla="val -101019"/>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2529675" y="4884883"/>
            <a:ext cx="2250495" cy="615691"/>
          </a:xfrm>
          <a:prstGeom prst="wedgeRectCallout">
            <a:avLst>
              <a:gd name="adj1" fmla="val 68119"/>
              <a:gd name="adj2" fmla="val -201865"/>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11" name="Rectangular Callout 10"/>
          <p:cNvSpPr/>
          <p:nvPr/>
        </p:nvSpPr>
        <p:spPr bwMode="auto">
          <a:xfrm>
            <a:off x="10366520" y="2170520"/>
            <a:ext cx="1820718" cy="615691"/>
          </a:xfrm>
          <a:prstGeom prst="wedgeRectCallout">
            <a:avLst>
              <a:gd name="adj1" fmla="val -115273"/>
              <a:gd name="adj2" fmla="val 92950"/>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8" name="Rectangular Callout 7"/>
          <p:cNvSpPr/>
          <p:nvPr/>
        </p:nvSpPr>
        <p:spPr bwMode="auto">
          <a:xfrm>
            <a:off x="9969103" y="630681"/>
            <a:ext cx="2158550" cy="615527"/>
          </a:xfrm>
          <a:prstGeom prst="wedgeRectCallout">
            <a:avLst>
              <a:gd name="adj1" fmla="val -115273"/>
              <a:gd name="adj2" fmla="val 92950"/>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smtClean="0">
                <a:gradFill>
                  <a:gsLst>
                    <a:gs pos="0">
                      <a:srgbClr val="FFFFFF"/>
                    </a:gs>
                    <a:gs pos="100000">
                      <a:srgbClr val="FFFFFF"/>
                    </a:gs>
                  </a:gsLst>
                  <a:lin ang="5400000" scaled="0"/>
                </a:gradFill>
                <a:latin typeface="Segoe UI Light"/>
              </a:rPr>
              <a:t>Complexity</a:t>
            </a:r>
            <a:endParaRPr lang="en-GB" sz="3200" b="1"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23492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pPr algn="ctr"/>
            <a:r>
              <a:rPr lang="en-GB" sz="4800" dirty="0" smtClean="0"/>
              <a:t>Microsoft </a:t>
            </a:r>
            <a:r>
              <a:rPr lang="en-GB" sz="4800" dirty="0"/>
              <a:t>recommend </a:t>
            </a:r>
            <a:br>
              <a:rPr lang="en-GB" sz="4800" dirty="0"/>
            </a:br>
            <a:r>
              <a:rPr lang="en-GB" sz="4800" dirty="0"/>
              <a:t>F# and the Visual F# tools</a:t>
            </a:r>
            <a:br>
              <a:rPr lang="en-GB" sz="4800" dirty="0"/>
            </a:br>
            <a:r>
              <a:rPr lang="en-GB" sz="4800" dirty="0"/>
              <a:t>for your functional-first programming needs</a:t>
            </a:r>
          </a:p>
        </p:txBody>
      </p:sp>
    </p:spTree>
    <p:extLst>
      <p:ext uri="{BB962C8B-B14F-4D97-AF65-F5344CB8AC3E}">
        <p14:creationId xmlns:p14="http://schemas.microsoft.com/office/powerpoint/2010/main" val="22754762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9708301"/>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7" y="1674778"/>
            <a:ext cx="11171635" cy="4210383"/>
          </a:xfrm>
        </p:spPr>
        <p:txBody>
          <a:bodyPr/>
          <a:lstStyle/>
          <a:p>
            <a:r>
              <a:rPr lang="en-GB" sz="4800" dirty="0"/>
              <a:t>The Problem W</a:t>
            </a:r>
            <a:r>
              <a:rPr lang="en-GB" sz="4800" dirty="0" smtClean="0"/>
              <a:t>e’re Addressing</a:t>
            </a:r>
            <a:r>
              <a:rPr lang="en-GB" sz="4800" dirty="0"/>
              <a:t/>
            </a:r>
            <a:br>
              <a:rPr lang="en-GB" sz="4800" dirty="0"/>
            </a:br>
            <a:r>
              <a:rPr lang="en-GB" sz="4800" dirty="0"/>
              <a:t/>
            </a:r>
            <a:br>
              <a:rPr lang="en-GB" sz="4800" dirty="0"/>
            </a:br>
            <a:r>
              <a:rPr lang="en-GB" sz="4800" dirty="0"/>
              <a:t>Our </a:t>
            </a:r>
            <a:r>
              <a:rPr lang="en-GB" sz="4800" dirty="0" smtClean="0"/>
              <a:t>data plumbing tools </a:t>
            </a:r>
            <a:r>
              <a:rPr lang="en-GB" sz="4800" dirty="0"/>
              <a:t>are </a:t>
            </a:r>
            <a:r>
              <a:rPr lang="en-GB" sz="4800" b="1" dirty="0" smtClean="0">
                <a:solidFill>
                  <a:schemeClr val="accent1"/>
                </a:solidFill>
              </a:rPr>
              <a:t>data-sparse. </a:t>
            </a:r>
            <a:r>
              <a:rPr lang="en-GB" sz="4400" dirty="0" smtClean="0"/>
              <a:t>We </a:t>
            </a:r>
            <a:r>
              <a:rPr lang="en-GB" sz="4400" dirty="0"/>
              <a:t>need to bring financial information </a:t>
            </a:r>
            <a:r>
              <a:rPr lang="en-GB" sz="4400" b="1" dirty="0"/>
              <a:t>into</a:t>
            </a:r>
            <a:r>
              <a:rPr lang="en-GB" sz="4400" dirty="0"/>
              <a:t> the </a:t>
            </a:r>
            <a:r>
              <a:rPr lang="en-GB" sz="4400" dirty="0" smtClean="0"/>
              <a:t>language… </a:t>
            </a:r>
            <a:br>
              <a:rPr lang="en-GB" sz="4400" dirty="0" smtClean="0"/>
            </a:br>
            <a:r>
              <a:rPr lang="en-GB" sz="4400" dirty="0"/>
              <a:t/>
            </a:r>
            <a:br>
              <a:rPr lang="en-GB" sz="4400" dirty="0"/>
            </a:br>
            <a:r>
              <a:rPr lang="en-GB" sz="2800" dirty="0" smtClean="0"/>
              <a:t>At </a:t>
            </a:r>
            <a:r>
              <a:rPr lang="en-GB" sz="2800" b="1" dirty="0"/>
              <a:t>market-scale</a:t>
            </a:r>
            <a:r>
              <a:rPr lang="en-GB" sz="2800" dirty="0"/>
              <a:t>, </a:t>
            </a:r>
            <a:r>
              <a:rPr lang="en-GB" sz="2800" b="1" dirty="0"/>
              <a:t>strongly tooled</a:t>
            </a:r>
            <a:r>
              <a:rPr lang="en-GB" sz="2800" dirty="0"/>
              <a:t>, </a:t>
            </a:r>
            <a:r>
              <a:rPr lang="en-GB" sz="2800" b="1" dirty="0"/>
              <a:t>strongly typed</a:t>
            </a:r>
            <a:endParaRPr lang="en-GB" sz="3200" b="1" dirty="0">
              <a:solidFill>
                <a:schemeClr val="accent1"/>
              </a:solidFill>
            </a:endParaRPr>
          </a:p>
        </p:txBody>
      </p:sp>
    </p:spTree>
    <p:extLst>
      <p:ext uri="{BB962C8B-B14F-4D97-AF65-F5344CB8AC3E}">
        <p14:creationId xmlns:p14="http://schemas.microsoft.com/office/powerpoint/2010/main" val="53575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9"/>
            <a:ext cx="11171635" cy="3351687"/>
          </a:xfrm>
        </p:spPr>
        <p:txBody>
          <a:bodyPr/>
          <a:lstStyle/>
          <a:p>
            <a:pPr algn="ctr"/>
            <a:r>
              <a:rPr lang="en-GB" dirty="0" smtClean="0"/>
              <a:t>Which data?</a:t>
            </a:r>
            <a:br>
              <a:rPr lang="en-GB" dirty="0" smtClean="0"/>
            </a:br>
            <a:r>
              <a:rPr lang="en-GB" dirty="0"/>
              <a:t/>
            </a:r>
            <a:br>
              <a:rPr lang="en-GB" dirty="0"/>
            </a:br>
            <a:r>
              <a:rPr lang="en-GB" sz="4400" b="1" dirty="0" err="1" smtClean="0"/>
              <a:t>Xenomorph</a:t>
            </a:r>
            <a:r>
              <a:rPr lang="en-GB" sz="4400" b="1" dirty="0" smtClean="0"/>
              <a:t> </a:t>
            </a:r>
            <a:r>
              <a:rPr lang="en-GB" sz="4400" b="1" dirty="0" err="1" smtClean="0"/>
              <a:t>Timescape</a:t>
            </a:r>
            <a:r>
              <a:rPr lang="en-GB" sz="4400" b="1" dirty="0" smtClean="0"/>
              <a:t> </a:t>
            </a:r>
            <a:r>
              <a:rPr lang="en-GB" sz="4400" dirty="0" smtClean="0"/>
              <a:t>is a major Microsoft partner for </a:t>
            </a:r>
            <a:r>
              <a:rPr lang="en-GB" sz="4400" b="1" dirty="0" smtClean="0"/>
              <a:t>Financial Data </a:t>
            </a:r>
            <a:r>
              <a:rPr lang="en-GB" sz="4400" dirty="0" smtClean="0"/>
              <a:t>in the </a:t>
            </a:r>
            <a:r>
              <a:rPr lang="en-GB" sz="4400" b="1" dirty="0" smtClean="0"/>
              <a:t>Azure Cloud Platform</a:t>
            </a:r>
            <a:endParaRPr lang="en-GB" sz="4400" b="1" dirty="0"/>
          </a:p>
        </p:txBody>
      </p:sp>
      <p:sp>
        <p:nvSpPr>
          <p:cNvPr id="3" name="Rectangular Callout 2"/>
          <p:cNvSpPr/>
          <p:nvPr/>
        </p:nvSpPr>
        <p:spPr bwMode="auto">
          <a:xfrm>
            <a:off x="8205028" y="1210994"/>
            <a:ext cx="3834782" cy="1785078"/>
          </a:xfrm>
          <a:prstGeom prst="wedgeRectCallout">
            <a:avLst>
              <a:gd name="adj1" fmla="val -57474"/>
              <a:gd name="adj2" fmla="val 95907"/>
            </a:avLst>
          </a:prstGeom>
          <a:solidFill>
            <a:schemeClr val="accent4">
              <a:lumMod val="75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2700" dirty="0">
                <a:gradFill>
                  <a:gsLst>
                    <a:gs pos="0">
                      <a:srgbClr val="FFFFFF"/>
                    </a:gs>
                    <a:gs pos="100000">
                      <a:srgbClr val="FFFFFF"/>
                    </a:gs>
                  </a:gsLst>
                  <a:lin ang="5400000" scaled="0"/>
                </a:gradFill>
                <a:latin typeface="+mj-lt"/>
              </a:rPr>
              <a:t>Data like this enables entire </a:t>
            </a:r>
            <a:r>
              <a:rPr lang="en-GB" sz="2700" dirty="0" smtClean="0">
                <a:gradFill>
                  <a:gsLst>
                    <a:gs pos="0">
                      <a:srgbClr val="FFFFFF"/>
                    </a:gs>
                    <a:gs pos="100000">
                      <a:srgbClr val="FFFFFF"/>
                    </a:gs>
                  </a:gsLst>
                  <a:lin ang="5400000" scaled="0"/>
                </a:gradFill>
                <a:latin typeface="+mj-lt"/>
              </a:rPr>
              <a:t>cloud-based industries in financial analytics</a:t>
            </a:r>
            <a:endParaRPr lang="en-GB" sz="27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16113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4" y="813108"/>
            <a:ext cx="11171635" cy="4847481"/>
          </a:xfrm>
        </p:spPr>
        <p:txBody>
          <a:bodyPr/>
          <a:lstStyle/>
          <a:p>
            <a:pPr algn="ctr"/>
            <a:r>
              <a:rPr lang="en-GB" dirty="0" smtClean="0"/>
              <a:t>The specific questions:</a:t>
            </a:r>
            <a:br>
              <a:rPr lang="en-GB" dirty="0" smtClean="0"/>
            </a:br>
            <a:r>
              <a:rPr lang="en-GB" dirty="0"/>
              <a:t/>
            </a:r>
            <a:br>
              <a:rPr lang="en-GB" dirty="0"/>
            </a:br>
            <a:r>
              <a:rPr lang="en-GB" sz="4000" dirty="0" smtClean="0"/>
              <a:t>Can we use F#’s unique “type provider” capabilities to integrate </a:t>
            </a:r>
            <a:r>
              <a:rPr lang="en-GB" sz="4000" dirty="0" err="1" smtClean="0"/>
              <a:t>Xenomorph</a:t>
            </a:r>
            <a:r>
              <a:rPr lang="en-GB" sz="4000" dirty="0" smtClean="0"/>
              <a:t> data at fine granularity?</a:t>
            </a:r>
            <a:br>
              <a:rPr lang="en-GB" sz="4000" dirty="0" smtClean="0"/>
            </a:br>
            <a:r>
              <a:rPr lang="en-GB" sz="4000" dirty="0"/>
              <a:t/>
            </a:r>
            <a:br>
              <a:rPr lang="en-GB" sz="4000" dirty="0"/>
            </a:br>
            <a:r>
              <a:rPr lang="en-GB" sz="4000" dirty="0" smtClean="0"/>
              <a:t>Can we specifically tackle the </a:t>
            </a:r>
            <a:r>
              <a:rPr lang="en-GB" sz="4000" b="1" dirty="0" smtClean="0"/>
              <a:t>quantity</a:t>
            </a:r>
            <a:r>
              <a:rPr lang="en-GB" sz="4000" dirty="0" smtClean="0"/>
              <a:t> of instruments and the </a:t>
            </a:r>
            <a:r>
              <a:rPr lang="en-GB" sz="4000" b="1" dirty="0" smtClean="0"/>
              <a:t>sparseness</a:t>
            </a:r>
            <a:r>
              <a:rPr lang="en-GB" sz="4000" dirty="0" smtClean="0"/>
              <a:t> of the data in a</a:t>
            </a:r>
            <a:r>
              <a:rPr lang="en-GB" sz="4000" b="1" dirty="0" smtClean="0"/>
              <a:t> programming language integration</a:t>
            </a:r>
            <a:r>
              <a:rPr lang="en-GB" sz="4000" dirty="0" smtClean="0"/>
              <a:t>.</a:t>
            </a:r>
            <a:endParaRPr lang="en-GB" sz="4800" dirty="0"/>
          </a:p>
        </p:txBody>
      </p:sp>
    </p:spTree>
    <p:extLst>
      <p:ext uri="{BB962C8B-B14F-4D97-AF65-F5344CB8AC3E}">
        <p14:creationId xmlns:p14="http://schemas.microsoft.com/office/powerpoint/2010/main" val="313878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17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62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We are living in an </a:t>
            </a:r>
            <a:r>
              <a:rPr lang="en-GB" dirty="0" smtClean="0"/>
              <a:t>I</a:t>
            </a:r>
            <a:r>
              <a:rPr lang="en-GB" dirty="0" smtClean="0">
                <a:latin typeface="Segoe Light" charset="0"/>
              </a:rPr>
              <a:t>nformation Revolution</a:t>
            </a:r>
            <a:endParaRPr lang="en-GB" dirty="0">
              <a:latin typeface="Segoe Light" charset="0"/>
            </a:endParaRPr>
          </a:p>
        </p:txBody>
      </p:sp>
    </p:spTree>
    <p:extLst>
      <p:ext uri="{BB962C8B-B14F-4D97-AF65-F5344CB8AC3E}">
        <p14:creationId xmlns:p14="http://schemas.microsoft.com/office/powerpoint/2010/main" val="120590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289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495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3046988"/>
          </a:xfrm>
        </p:spPr>
        <p:txBody>
          <a:bodyPr/>
          <a:lstStyle/>
          <a:p>
            <a:pPr algn="ctr"/>
            <a:r>
              <a:rPr lang="en-GB" dirty="0" smtClean="0"/>
              <a:t>The problem is this: </a:t>
            </a:r>
            <a:br>
              <a:rPr lang="en-GB" dirty="0" smtClean="0"/>
            </a:br>
            <a:r>
              <a:rPr lang="en-GB" dirty="0"/>
              <a:t/>
            </a:r>
            <a:br>
              <a:rPr lang="en-GB" dirty="0"/>
            </a:br>
            <a:r>
              <a:rPr lang="en-GB" dirty="0" smtClean="0"/>
              <a:t>the data is still weakly integrated into our data plumbing languages</a:t>
            </a:r>
            <a:endParaRPr lang="en-GB" b="1" dirty="0"/>
          </a:p>
        </p:txBody>
      </p:sp>
    </p:spTree>
    <p:extLst>
      <p:ext uri="{BB962C8B-B14F-4D97-AF65-F5344CB8AC3E}">
        <p14:creationId xmlns:p14="http://schemas.microsoft.com/office/powerpoint/2010/main" val="52335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285241"/>
          </a:xfrm>
        </p:spPr>
        <p:txBody>
          <a:bodyPr/>
          <a:lstStyle/>
          <a:p>
            <a:pPr algn="ctr"/>
            <a:r>
              <a:rPr lang="en-GB" dirty="0" smtClean="0"/>
              <a:t>The Technique: “F# Type Providers”</a:t>
            </a:r>
            <a:br>
              <a:rPr lang="en-GB" dirty="0" smtClean="0"/>
            </a:br>
            <a:r>
              <a:rPr lang="en-GB" dirty="0"/>
              <a:t/>
            </a:r>
            <a:br>
              <a:rPr lang="en-GB" dirty="0"/>
            </a:br>
            <a:r>
              <a:rPr lang="en-GB" dirty="0" smtClean="0"/>
              <a:t>Allow scalable, robust, deep integration</a:t>
            </a:r>
            <a:endParaRPr lang="en-GB" b="1" dirty="0"/>
          </a:p>
        </p:txBody>
      </p:sp>
    </p:spTree>
    <p:extLst>
      <p:ext uri="{BB962C8B-B14F-4D97-AF65-F5344CB8AC3E}">
        <p14:creationId xmlns:p14="http://schemas.microsoft.com/office/powerpoint/2010/main" val="304999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a:t>40M entities, 1Billion facts, 24,000 types, 65,000 properties</a:t>
            </a:r>
            <a:endParaRPr lang="en-GB" sz="3300" b="1" dirty="0"/>
          </a:p>
        </p:txBody>
      </p:sp>
    </p:spTree>
    <p:extLst>
      <p:ext uri="{BB962C8B-B14F-4D97-AF65-F5344CB8AC3E}">
        <p14:creationId xmlns:p14="http://schemas.microsoft.com/office/powerpoint/2010/main" val="164386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worldbank.org/data</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smtClean="0"/>
              <a:t>10,000+ time series for hundreds of countries/regions</a:t>
            </a:r>
            <a:endParaRPr lang="en-GB" sz="3300" b="1" dirty="0"/>
          </a:p>
        </p:txBody>
      </p:sp>
    </p:spTree>
    <p:extLst>
      <p:ext uri="{BB962C8B-B14F-4D97-AF65-F5344CB8AC3E}">
        <p14:creationId xmlns:p14="http://schemas.microsoft.com/office/powerpoint/2010/main" val="175093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381697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83"/>
            <a:ext cx="11171635" cy="6537173"/>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3300" dirty="0">
                <a:latin typeface="Candara" pitchFamily="34" charset="0"/>
              </a:rPr>
              <a:t>“Just like a library”</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4300" dirty="0">
                <a:latin typeface="Candara" pitchFamily="34" charset="0"/>
              </a:rPr>
              <a:t>“</a:t>
            </a:r>
            <a:r>
              <a:rPr lang="en-GB" sz="3300" dirty="0">
                <a:latin typeface="Candara" pitchFamily="34" charset="0"/>
              </a:rPr>
              <a:t>A design-time component that computes a space of types and methods on-demand…”</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“An adaptor between data/services and the </a:t>
            </a:r>
            <a:r>
              <a:rPr lang="en-GB" sz="3300" dirty="0" smtClean="0">
                <a:latin typeface="Candara" pitchFamily="34" charset="0"/>
              </a:rPr>
              <a:t>F# </a:t>
            </a:r>
            <a:r>
              <a:rPr lang="en-GB" sz="3300" dirty="0">
                <a:latin typeface="Candara" pitchFamily="34" charset="0"/>
              </a:rPr>
              <a:t>type system…”</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“On-demand, scalable compile-time provision of type/module definitions…”</a:t>
            </a:r>
            <a:br>
              <a:rPr lang="en-GB" sz="3300" dirty="0">
                <a:latin typeface="Candara" pitchFamily="34" charset="0"/>
              </a:rPr>
            </a:br>
            <a:r>
              <a:rPr lang="en-GB" sz="3300" dirty="0">
                <a:latin typeface="Candara" pitchFamily="34" charset="0"/>
              </a:rPr>
              <a:t/>
            </a:r>
            <a:br>
              <a:rPr lang="en-GB" sz="33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761747"/>
          </a:xfrm>
        </p:spPr>
        <p:txBody>
          <a:bodyPr/>
          <a:lstStyle/>
          <a:p>
            <a:pPr algn="ctr"/>
            <a:r>
              <a:rPr lang="en-GB" dirty="0" smtClean="0"/>
              <a:t>But what about financial data?</a:t>
            </a:r>
            <a:endParaRPr lang="en-GB" b="1" dirty="0"/>
          </a:p>
        </p:txBody>
      </p:sp>
    </p:spTree>
    <p:extLst>
      <p:ext uri="{BB962C8B-B14F-4D97-AF65-F5344CB8AC3E}">
        <p14:creationId xmlns:p14="http://schemas.microsoft.com/office/powerpoint/2010/main" val="958013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24809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3" y="1594246"/>
            <a:ext cx="9130551"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546978439"/>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809410" y="5511395"/>
            <a:ext cx="429605" cy="230832"/>
          </a:xfrm>
          <a:prstGeom prst="rect">
            <a:avLst/>
          </a:prstGeom>
          <a:noFill/>
        </p:spPr>
        <p:txBody>
          <a:bodyPr wrap="none" lIns="0" tIns="0" rIns="0" bIns="0" rtlCol="0">
            <a:spAutoFit/>
          </a:bodyPr>
          <a:lstStyle/>
          <a:p>
            <a:r>
              <a:rPr lang="en-GB" sz="1500" b="1" dirty="0">
                <a:latin typeface="Helvetica" pitchFamily="34" charset="0"/>
              </a:rPr>
              <a:t>2012</a:t>
            </a:r>
          </a:p>
        </p:txBody>
      </p:sp>
      <p:sp>
        <p:nvSpPr>
          <p:cNvPr id="7" name="TextBox 6"/>
          <p:cNvSpPr txBox="1"/>
          <p:nvPr/>
        </p:nvSpPr>
        <p:spPr>
          <a:xfrm>
            <a:off x="11414191" y="5511395"/>
            <a:ext cx="429605" cy="230832"/>
          </a:xfrm>
          <a:prstGeom prst="rect">
            <a:avLst/>
          </a:prstGeom>
          <a:noFill/>
        </p:spPr>
        <p:txBody>
          <a:bodyPr wrap="none" lIns="0" tIns="0" rIns="0" bIns="0" rtlCol="0">
            <a:spAutoFit/>
          </a:bodyPr>
          <a:lstStyle/>
          <a:p>
            <a:r>
              <a:rPr lang="en-GB" sz="1500" b="1" dirty="0">
                <a:latin typeface="Helvetica" pitchFamily="34" charset="0"/>
              </a:rPr>
              <a:t>2013</a:t>
            </a:r>
          </a:p>
        </p:txBody>
      </p:sp>
      <p:sp>
        <p:nvSpPr>
          <p:cNvPr id="8" name="TextBox 7"/>
          <p:cNvSpPr txBox="1"/>
          <p:nvPr/>
        </p:nvSpPr>
        <p:spPr>
          <a:xfrm>
            <a:off x="10774263" y="5917058"/>
            <a:ext cx="482503" cy="230832"/>
          </a:xfrm>
          <a:prstGeom prst="rect">
            <a:avLst/>
          </a:prstGeom>
          <a:noFill/>
        </p:spPr>
        <p:txBody>
          <a:bodyPr wrap="none" lIns="0" tIns="0" rIns="0" bIns="0" rtlCol="0">
            <a:spAutoFit/>
          </a:bodyPr>
          <a:lstStyle/>
          <a:p>
            <a:r>
              <a:rPr lang="en-GB" sz="1500" b="1" dirty="0">
                <a:latin typeface="Helvetica" pitchFamily="34" charset="0"/>
              </a:rPr>
              <a:t>6,432</a:t>
            </a:r>
          </a:p>
        </p:txBody>
      </p:sp>
      <p:sp>
        <p:nvSpPr>
          <p:cNvPr id="9" name="TextBox 8"/>
          <p:cNvSpPr txBox="1"/>
          <p:nvPr/>
        </p:nvSpPr>
        <p:spPr>
          <a:xfrm>
            <a:off x="11391000" y="5917057"/>
            <a:ext cx="589906" cy="230832"/>
          </a:xfrm>
          <a:prstGeom prst="rect">
            <a:avLst/>
          </a:prstGeom>
          <a:noFill/>
        </p:spPr>
        <p:txBody>
          <a:bodyPr wrap="none" lIns="0" tIns="0" rIns="0" bIns="0" rtlCol="0">
            <a:spAutoFit/>
          </a:bodyPr>
          <a:lstStyle/>
          <a:p>
            <a:r>
              <a:rPr lang="en-GB" sz="1500" b="1" dirty="0">
                <a:latin typeface="Helvetica" pitchFamily="34" charset="0"/>
              </a:rPr>
              <a:t>10,537</a:t>
            </a:r>
          </a:p>
        </p:txBody>
      </p:sp>
    </p:spTree>
    <p:extLst>
      <p:ext uri="{BB962C8B-B14F-4D97-AF65-F5344CB8AC3E}">
        <p14:creationId xmlns:p14="http://schemas.microsoft.com/office/powerpoint/2010/main" val="393853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596917"/>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smtClean="0">
                <a:solidFill>
                  <a:srgbClr val="002060"/>
                </a:solidFill>
                <a:latin typeface="Consolas" pitchFamily="49" charset="0"/>
                <a:cs typeface="Consolas" pitchFamily="49" charset="0"/>
              </a:rPr>
              <a:t>RiskLab.GetDataContext</a:t>
            </a:r>
            <a:r>
              <a:rPr lang="en-GB" sz="2400" b="1" dirty="0">
                <a:solidFill>
                  <a:srgbClr val="002060"/>
                </a:solidFill>
                <a:latin typeface="Consolas" pitchFamily="49" charset="0"/>
                <a:cs typeface="Consolas" pitchFamily="49" charset="0"/>
              </a:rPr>
              <a:t>()</a:t>
            </a:r>
          </a:p>
          <a:p>
            <a:pPr marL="611028" indent="-611028">
              <a:buFont typeface="+mj-lt"/>
              <a:buAutoNum type="arabicPeriod"/>
            </a:pPr>
            <a:endParaRPr lang="en-GB" sz="2400" dirty="0"/>
          </a:p>
          <a:p>
            <a:pPr marL="0" indent="0">
              <a:buNone/>
            </a:pPr>
            <a:r>
              <a:rPr lang="en-GB" sz="2400" dirty="0"/>
              <a:t>1. Compiler/IDE requests metadata for symbol </a:t>
            </a:r>
            <a:r>
              <a:rPr lang="en-GB" sz="2400" dirty="0" err="1">
                <a:latin typeface="Consolas" pitchFamily="49" charset="0"/>
                <a:cs typeface="Consolas" pitchFamily="49" charset="0"/>
              </a:rPr>
              <a:t>GetDataContext</a:t>
            </a:r>
            <a:endParaRPr lang="en-GB" sz="2400" dirty="0"/>
          </a:p>
          <a:p>
            <a:pPr marL="1090181" lvl="1" indent="-611028">
              <a:buFont typeface="Wingdings" pitchFamily="2" charset="2"/>
              <a:buChar char="ü"/>
            </a:pPr>
            <a:r>
              <a:rPr lang="en-GB" sz="2400" dirty="0"/>
              <a:t>Provider reports return type of </a:t>
            </a:r>
            <a:r>
              <a:rPr lang="en-GB" sz="2400" dirty="0" err="1" smtClean="0">
                <a:latin typeface="Consolas" pitchFamily="49" charset="0"/>
                <a:cs typeface="Consolas" pitchFamily="49" charset="0"/>
              </a:rPr>
              <a:t>RiskLabDataContext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p>
          <a:p>
            <a:pPr marL="0" indent="0">
              <a:buNone/>
            </a:pPr>
            <a:r>
              <a:rPr lang="en-GB" sz="2400" dirty="0"/>
              <a:t>2. Compiler/IDE requests contents of </a:t>
            </a:r>
            <a:r>
              <a:rPr lang="en-GB" sz="2400" dirty="0" err="1" smtClean="0">
                <a:latin typeface="Consolas" pitchFamily="49" charset="0"/>
                <a:cs typeface="Consolas" pitchFamily="49" charset="0"/>
              </a:rPr>
              <a:t>RiskLabDataContext</a:t>
            </a:r>
            <a:r>
              <a:rPr lang="en-GB" sz="2400" dirty="0">
                <a:latin typeface="Consolas" pitchFamily="49" charset="0"/>
                <a:cs typeface="Consolas" pitchFamily="49" charset="0"/>
              </a:rPr>
              <a:t> </a:t>
            </a:r>
            <a:r>
              <a:rPr lang="en-GB" sz="2400" dirty="0" smtClean="0">
                <a:gradFill>
                  <a:gsLst>
                    <a:gs pos="0">
                      <a:prstClr val="black"/>
                    </a:gs>
                    <a:gs pos="86000">
                      <a:prstClr val="black"/>
                    </a:gs>
                  </a:gsLst>
                  <a:lin ang="5400000" scaled="0"/>
                </a:gradFill>
              </a:rPr>
              <a:t>and property </a:t>
            </a:r>
            <a:r>
              <a:rPr lang="en-GB" sz="2400" dirty="0" smtClean="0">
                <a:gradFill>
                  <a:gsLst>
                    <a:gs pos="0">
                      <a:prstClr val="black"/>
                    </a:gs>
                    <a:gs pos="86000">
                      <a:prstClr val="black"/>
                    </a:gs>
                  </a:gsLst>
                  <a:lin ang="5400000" scaled="0"/>
                </a:gradFill>
                <a:latin typeface="Consolas" pitchFamily="49" charset="0"/>
                <a:cs typeface="Consolas" pitchFamily="49" charset="0"/>
              </a:rPr>
              <a:t>Categories</a:t>
            </a:r>
            <a:endParaRPr lang="en-GB" sz="2400" dirty="0"/>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028" indent="-611028">
              <a:buFont typeface="+mj-lt"/>
              <a:buAutoNum type="arabicPeriod"/>
            </a:pPr>
            <a:endParaRPr lang="en-GB" sz="105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data.Categories.``GB</a:t>
            </a:r>
            <a:r>
              <a:rPr lang="en-GB" sz="2400" b="1" dirty="0" smtClean="0">
                <a:solidFill>
                  <a:srgbClr val="002060"/>
                </a:solidFill>
                <a:latin typeface="Consolas" pitchFamily="49" charset="0"/>
                <a:cs typeface="Consolas" pitchFamily="49" charset="0"/>
              </a:rPr>
              <a:t> Equities``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gradFill>
                <a:gsLst>
                  <a:gs pos="0">
                    <a:prstClr val="black"/>
                  </a:gs>
                  <a:gs pos="86000">
                    <a:prstClr val="black"/>
                  </a:gs>
                </a:gsLst>
                <a:lin ang="5400000" scaled="0"/>
              </a:gradFill>
            </a:endParaRPr>
          </a:p>
          <a:p>
            <a:pPr marL="0" indent="0">
              <a:buNone/>
            </a:pPr>
            <a:r>
              <a:rPr lang="en-GB" sz="2400" dirty="0"/>
              <a:t>3. Compiler/IDE requests metadata for symbol </a:t>
            </a:r>
            <a:r>
              <a:rPr lang="en-GB" sz="2400" b="1" dirty="0">
                <a:solidFill>
                  <a:srgbClr val="002060"/>
                </a:solidFill>
                <a:latin typeface="Consolas" pitchFamily="49" charset="0"/>
                <a:cs typeface="Consolas" pitchFamily="49" charset="0"/>
              </a:rPr>
              <a:t>``GB Equities``</a:t>
            </a:r>
            <a:endParaRPr lang="en-GB" sz="2400" dirty="0">
              <a:latin typeface="Consolas" pitchFamily="49" charset="0"/>
              <a:cs typeface="Consolas" pitchFamily="49" charset="0"/>
            </a:endParaRPr>
          </a:p>
          <a:p>
            <a:pPr marL="0" indent="0">
              <a:buNone/>
            </a:pPr>
            <a:r>
              <a:rPr lang="en-GB" sz="2400" dirty="0">
                <a:latin typeface="Consolas" pitchFamily="49" charset="0"/>
                <a:cs typeface="Consolas" pitchFamily="49" charset="0"/>
              </a:rPr>
              <a:t>...</a:t>
            </a:r>
            <a:endParaRPr lang="en-GB" sz="2400" dirty="0"/>
          </a:p>
          <a:p>
            <a:endParaRPr lang="en-GB" sz="24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43</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92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44</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7169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64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45</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13667" y="2060568"/>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99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46</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5568" y="1818768"/>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47</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5671" y="1435089"/>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0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48</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106" y="1425472"/>
            <a:ext cx="11013357" cy="45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34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05/02/2014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49</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106" y="1428330"/>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42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programming is intensely 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a:t>
            </a:r>
            <a:r>
              <a:rPr lang="en-US" dirty="0" smtClean="0"/>
              <a:t>+ R</a:t>
            </a:r>
          </a:p>
          <a:p>
            <a:endParaRPr lang="en-US" dirty="0" smtClean="0"/>
          </a:p>
        </p:txBody>
      </p:sp>
    </p:spTree>
    <p:extLst>
      <p:ext uri="{BB962C8B-B14F-4D97-AF65-F5344CB8AC3E}">
        <p14:creationId xmlns:p14="http://schemas.microsoft.com/office/powerpoint/2010/main" val="710317440"/>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44289426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60805" y="2425590"/>
            <a:ext cx="2431726"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324909" y="1518215"/>
            <a:ext cx="4850479" cy="1464391"/>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0817" y="3137714"/>
            <a:ext cx="449639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smtClean="0">
                <a:solidFill>
                  <a:prstClr val="white"/>
                </a:solidFill>
                <a:latin typeface="Consolas" pitchFamily="49" charset="0"/>
                <a:cs typeface="Consolas" pitchFamily="49" charset="0"/>
              </a:rPr>
              <a:t>data.Categories.``GB</a:t>
            </a:r>
            <a:r>
              <a:rPr lang="en-GB" b="1" dirty="0" smtClean="0">
                <a:solidFill>
                  <a:prstClr val="white"/>
                </a:solidFill>
                <a:latin typeface="Consolas" pitchFamily="49" charset="0"/>
                <a:cs typeface="Consolas" pitchFamily="49" charset="0"/>
              </a:rPr>
              <a:t> Equity``</a:t>
            </a:r>
            <a:endParaRPr lang="en-GB" b="1" dirty="0">
              <a:solidFill>
                <a:prstClr val="white"/>
              </a:solidFill>
              <a:latin typeface="Consolas" pitchFamily="49" charset="0"/>
              <a:cs typeface="Consolas" pitchFamily="49" charset="0"/>
            </a:endParaRPr>
          </a:p>
        </p:txBody>
      </p:sp>
      <p:sp>
        <p:nvSpPr>
          <p:cNvPr id="11" name="Folded Corner 10"/>
          <p:cNvSpPr/>
          <p:nvPr/>
        </p:nvSpPr>
        <p:spPr>
          <a:xfrm>
            <a:off x="160807" y="3989457"/>
            <a:ext cx="965806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data.Categories.``GB</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Equity</a:t>
            </a:r>
            <a:r>
              <a:rPr lang="en-GB" b="1" dirty="0" err="1" smtClean="0">
                <a:solidFill>
                  <a:prstClr val="white"/>
                </a:solidFill>
                <a:latin typeface="Consolas" pitchFamily="49" charset="0"/>
                <a:cs typeface="Consolas" pitchFamily="49" charset="0"/>
              </a:rPr>
              <a:t>``</a:t>
            </a:r>
            <a:r>
              <a:rPr lang="en-GB" b="1" dirty="0" err="1">
                <a:solidFill>
                  <a:prstClr val="white"/>
                </a:solidFill>
                <a:latin typeface="Consolas" pitchFamily="49" charset="0"/>
                <a:cs typeface="Consolas" pitchFamily="49" charset="0"/>
              </a:rPr>
              <a:t>.``SAINSBURY</a:t>
            </a:r>
            <a:r>
              <a:rPr lang="en-GB" b="1" dirty="0">
                <a:solidFill>
                  <a:prstClr val="white"/>
                </a:solidFill>
                <a:latin typeface="Consolas" pitchFamily="49" charset="0"/>
                <a:cs typeface="Consolas" pitchFamily="49" charset="0"/>
              </a:rPr>
              <a:t>(J) (SBRY.L, Reuters)``</a:t>
            </a:r>
          </a:p>
        </p:txBody>
      </p:sp>
      <p:sp>
        <p:nvSpPr>
          <p:cNvPr id="9" name="Rectangular Callout 8"/>
          <p:cNvSpPr/>
          <p:nvPr/>
        </p:nvSpPr>
        <p:spPr>
          <a:xfrm>
            <a:off x="1690103" y="5102515"/>
            <a:ext cx="6166379" cy="1464391"/>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…Only a language with massively scalable metadata integration can operate at all these levels</a:t>
            </a:r>
          </a:p>
        </p:txBody>
      </p:sp>
      <p:sp>
        <p:nvSpPr>
          <p:cNvPr id="12" name="Rectangular Callout 11"/>
          <p:cNvSpPr/>
          <p:nvPr/>
        </p:nvSpPr>
        <p:spPr>
          <a:xfrm>
            <a:off x="8980227" y="5102514"/>
            <a:ext cx="3025431" cy="1464391"/>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3823556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184492"/>
            <a:ext cx="5531327" cy="1012886"/>
          </a:xfrm>
          <a:prstGeom prst="wedgeRectCallout">
            <a:avLst>
              <a:gd name="adj1" fmla="val 5651"/>
              <a:gd name="adj2" fmla="val 129640"/>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If the metadata contains units (including currencies)…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2"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10872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55996490"/>
              </p:ext>
            </p:extLst>
          </p:nvPr>
        </p:nvGraphicFramePr>
        <p:xfrm>
          <a:off x="-696036" y="1119116"/>
          <a:ext cx="13415749" cy="5581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Summary</a:t>
            </a:r>
            <a:endParaRPr lang="en-GB" dirty="0"/>
          </a:p>
        </p:txBody>
      </p:sp>
    </p:spTree>
    <p:extLst>
      <p:ext uri="{BB962C8B-B14F-4D97-AF65-F5344CB8AC3E}">
        <p14:creationId xmlns:p14="http://schemas.microsoft.com/office/powerpoint/2010/main" val="331599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8"/>
            <a:ext cx="3113064" cy="71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5" y="6349856"/>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sp>
        <p:nvSpPr>
          <p:cNvPr id="3" name="Text Placeholder 2"/>
          <p:cNvSpPr>
            <a:spLocks noGrp="1"/>
          </p:cNvSpPr>
          <p:nvPr>
            <p:ph type="body" idx="1"/>
          </p:nvPr>
        </p:nvSpPr>
        <p:spPr>
          <a:xfrm>
            <a:off x="519047" y="1448154"/>
            <a:ext cx="11147560" cy="54014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5782614"/>
              </p:ext>
            </p:extLst>
          </p:nvPr>
        </p:nvGraphicFramePr>
        <p:xfrm>
          <a:off x="553966" y="1094088"/>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79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programming 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29541"/>
            <a:ext cx="11916530" cy="6215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Tree>
    <p:extLst>
      <p:ext uri="{BB962C8B-B14F-4D97-AF65-F5344CB8AC3E}">
        <p14:creationId xmlns:p14="http://schemas.microsoft.com/office/powerpoint/2010/main" val="207126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
        <p:nvSpPr>
          <p:cNvPr id="2" name="Text Placeholder 1"/>
          <p:cNvSpPr>
            <a:spLocks noGrp="1"/>
          </p:cNvSpPr>
          <p:nvPr>
            <p:ph type="body" sz="quarter" idx="10"/>
          </p:nvPr>
        </p:nvSpPr>
        <p:spPr>
          <a:xfrm>
            <a:off x="575652" y="1434487"/>
            <a:ext cx="11147562" cy="4776692"/>
          </a:xfrm>
        </p:spPr>
        <p:txBody>
          <a:bodyPr/>
          <a:lstStyle/>
          <a:p>
            <a:pPr marL="3176" indent="0">
              <a:buNone/>
            </a:pPr>
            <a:r>
              <a:rPr lang="en-US" sz="3200" dirty="0"/>
              <a:t>Everyone needs it. Everyone knows where to get it</a:t>
            </a:r>
            <a:r>
              <a:rPr lang="en-US" sz="3200" dirty="0" smtClean="0"/>
              <a:t>. Simple.</a:t>
            </a:r>
            <a:endParaRPr lang="en-US" sz="3200" dirty="0"/>
          </a:p>
          <a:p>
            <a:pPr marL="573692" indent="-570516">
              <a:buFont typeface="Arial" pitchFamily="34" charset="0"/>
              <a:buChar char="•"/>
            </a:pPr>
            <a:endParaRPr lang="en-US" sz="3200" dirty="0" smtClean="0"/>
          </a:p>
          <a:p>
            <a:pPr marL="3176" indent="0">
              <a:buNone/>
            </a:pPr>
            <a:r>
              <a:rPr lang="en-US" sz="3200" dirty="0" smtClean="0"/>
              <a:t>But… </a:t>
            </a:r>
          </a:p>
          <a:p>
            <a:pPr marL="3176" indent="0">
              <a:buNone/>
            </a:pPr>
            <a:r>
              <a:rPr lang="en-US" sz="3200" dirty="0" smtClean="0"/>
              <a:t>	… nobody is </a:t>
            </a:r>
            <a:r>
              <a:rPr lang="en-US" sz="3200" dirty="0"/>
              <a:t>sure where it really came from, or goes to</a:t>
            </a:r>
            <a:r>
              <a:rPr lang="en-US" sz="3200" dirty="0" smtClean="0"/>
              <a:t>.</a:t>
            </a:r>
          </a:p>
          <a:p>
            <a:pPr marL="3176" indent="0">
              <a:buNone/>
            </a:pPr>
            <a:r>
              <a:rPr lang="en-US" sz="3200" dirty="0" smtClean="0"/>
              <a:t>	…</a:t>
            </a:r>
            <a:r>
              <a:rPr lang="en-US" sz="3200" dirty="0"/>
              <a:t> nobody </a:t>
            </a:r>
            <a:r>
              <a:rPr lang="en-US" sz="3200" dirty="0" smtClean="0"/>
              <a:t>really </a:t>
            </a:r>
            <a:r>
              <a:rPr lang="en-US" sz="3200" dirty="0"/>
              <a:t>knows its true cost, or true value.</a:t>
            </a:r>
          </a:p>
          <a:p>
            <a:pPr marL="3176" indent="0">
              <a:buNone/>
            </a:pPr>
            <a:r>
              <a:rPr lang="en-US" sz="3200" dirty="0" smtClean="0"/>
              <a:t>	…</a:t>
            </a:r>
            <a:r>
              <a:rPr lang="en-US" sz="3200" dirty="0"/>
              <a:t> nobody </a:t>
            </a:r>
            <a:r>
              <a:rPr lang="en-US" sz="3200" dirty="0" smtClean="0"/>
              <a:t>likes </a:t>
            </a:r>
            <a:r>
              <a:rPr lang="en-US" sz="3200" dirty="0"/>
              <a:t>to pay for it, or to share it.</a:t>
            </a:r>
          </a:p>
          <a:p>
            <a:pPr marL="3176" indent="0">
              <a:buNone/>
            </a:pPr>
            <a:r>
              <a:rPr lang="en-US" sz="3200" dirty="0" smtClean="0"/>
              <a:t>	…</a:t>
            </a:r>
            <a:r>
              <a:rPr lang="en-US" sz="3200" dirty="0"/>
              <a:t> nobody </a:t>
            </a:r>
            <a:r>
              <a:rPr lang="en-US" sz="3200" dirty="0" smtClean="0"/>
              <a:t>knows </a:t>
            </a:r>
            <a:r>
              <a:rPr lang="en-US" sz="3200" dirty="0"/>
              <a:t>how much is </a:t>
            </a:r>
            <a:r>
              <a:rPr lang="en-US" sz="3200" dirty="0" smtClean="0"/>
              <a:t>wasted</a:t>
            </a:r>
            <a:endParaRPr lang="en-US" sz="3200" dirty="0"/>
          </a:p>
          <a:p>
            <a:pPr marL="3176" indent="0">
              <a:buNone/>
            </a:pPr>
            <a:r>
              <a:rPr lang="en-US" sz="3200" dirty="0" smtClean="0"/>
              <a:t>	…</a:t>
            </a:r>
            <a:r>
              <a:rPr lang="en-US" sz="3200" dirty="0"/>
              <a:t> nobody </a:t>
            </a:r>
            <a:r>
              <a:rPr lang="en-US" sz="3200" dirty="0" smtClean="0"/>
              <a:t>knows a good plumber</a:t>
            </a:r>
          </a:p>
          <a:p>
            <a:pPr marL="3176" indent="0">
              <a:buNone/>
            </a:pPr>
            <a:r>
              <a:rPr lang="en-US" sz="3200" dirty="0"/>
              <a:t>	</a:t>
            </a:r>
            <a:r>
              <a:rPr lang="en-US" sz="3200" dirty="0" smtClean="0"/>
              <a:t>…</a:t>
            </a:r>
            <a:r>
              <a:rPr lang="en-US" sz="3200" dirty="0"/>
              <a:t> nobody </a:t>
            </a:r>
            <a:r>
              <a:rPr lang="en-US" sz="3200" dirty="0" smtClean="0"/>
              <a:t>knows how bad it is until after you have drunk it</a:t>
            </a:r>
            <a:endParaRPr lang="en-US" sz="3200" dirty="0"/>
          </a:p>
        </p:txBody>
      </p:sp>
    </p:spTree>
    <p:extLst>
      <p:ext uri="{BB962C8B-B14F-4D97-AF65-F5344CB8AC3E}">
        <p14:creationId xmlns:p14="http://schemas.microsoft.com/office/powerpoint/2010/main" val="153655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6520"/>
            <a:ext cx="7485907" cy="562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0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20967</TotalTime>
  <Words>678</Words>
  <Application>Microsoft Office PowerPoint</Application>
  <PresentationFormat>Custom</PresentationFormat>
  <Paragraphs>168</Paragraphs>
  <Slides>56</Slides>
  <Notes>7</Notes>
  <HiddenSlides>0</HiddenSlides>
  <MMClips>0</MMClips>
  <ScaleCrop>false</ScaleCrop>
  <HeadingPairs>
    <vt:vector size="6" baseType="variant">
      <vt:variant>
        <vt:lpstr>Fonts Used</vt:lpstr>
      </vt:variant>
      <vt:variant>
        <vt:i4>8</vt:i4>
      </vt:variant>
      <vt:variant>
        <vt:lpstr>Theme</vt:lpstr>
      </vt:variant>
      <vt:variant>
        <vt:i4>13</vt:i4>
      </vt:variant>
      <vt:variant>
        <vt:lpstr>Slide Titles</vt:lpstr>
      </vt:variant>
      <vt:variant>
        <vt:i4>56</vt:i4>
      </vt:variant>
    </vt:vector>
  </HeadingPairs>
  <TitlesOfParts>
    <vt:vector size="77" baseType="lpstr">
      <vt:lpstr>Arial</vt:lpstr>
      <vt:lpstr>Segoe UI Light</vt:lpstr>
      <vt:lpstr>Segoe UI</vt:lpstr>
      <vt:lpstr>Consolas</vt:lpstr>
      <vt:lpstr>Segoe Light</vt:lpstr>
      <vt:lpstr>Wingdings</vt:lpstr>
      <vt:lpstr>Helvetica</vt:lpstr>
      <vt:lpstr>Candara</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PowerPoint Presentation</vt:lpstr>
      <vt:lpstr>Agenda</vt:lpstr>
      <vt:lpstr>Proposition 1 We are living in an Information Revolution</vt:lpstr>
      <vt:lpstr>The Information Revolution</vt:lpstr>
      <vt:lpstr>Proposition 2 Modern programming is intensely information-rich</vt:lpstr>
      <vt:lpstr>Proposition 3 Our programming languages are information-sparse</vt:lpstr>
      <vt:lpstr>Financial data is like water…</vt:lpstr>
      <vt:lpstr>Financial data is like water…</vt:lpstr>
      <vt:lpstr>Actually these days it’s more like a flood…</vt:lpstr>
      <vt:lpstr>The financial data plumber’s perspective </vt:lpstr>
      <vt:lpstr>We need to bring information into our  “data plumbing” languages…  At market-scale, in-cloud or on-premise, strongly tooled, strongly typed</vt:lpstr>
      <vt:lpstr>This R&amp;D is done in the context of the open language F#</vt:lpstr>
      <vt:lpstr>A bit about F#....</vt:lpstr>
      <vt:lpstr>F# is a great data plumbing language</vt:lpstr>
      <vt:lpstr>F# is open source, cross platform  fsharp.org</vt:lpstr>
      <vt:lpstr>F# has an intelligent, fun, contributing community  fsharp.org fsharpforfunandprofit.com </vt:lpstr>
      <vt:lpstr>F# helps address real business problems  around Time to Market, Efficiency, Correctness and Tackling Complexity  See: “Succeeding with Functional-first Programming in Finance”, Don Syme</vt:lpstr>
      <vt:lpstr>F# has a particularly strong following in finance, including leading London-based banks and hedge funds  fsharp.org/testimonials  meetup.com/FSharpLondon </vt:lpstr>
      <vt:lpstr>F# is used to make lots of money  fsharp.org/testimonials </vt:lpstr>
      <vt:lpstr>PowerPoint Presentation</vt:lpstr>
      <vt:lpstr>Example: F# for Quant Consulting</vt:lpstr>
      <vt:lpstr>Microsoft recommend  F# and the Visual F# tools for your functional-first programming needs</vt:lpstr>
      <vt:lpstr>Back to the main topic…</vt:lpstr>
      <vt:lpstr>Typical F# Topics</vt:lpstr>
      <vt:lpstr>The Problem We’re Addressing  Our data plumbing tools are data-sparse. We need to bring financial information into the language…   At market-scale, strongly tooled, strongly typed</vt:lpstr>
      <vt:lpstr>Which data?  Xenomorph Timescape is a major Microsoft partner for Financial Data in the Azure Cloud Platform</vt:lpstr>
      <vt:lpstr>The specific questions:  Can we use F#’s unique “type provider” capabilities to integrate Xenomorph data at fine granularity?  Can we specifically tackle the quantity of instruments and the sparseness of the data in a programming language integration.</vt:lpstr>
      <vt:lpstr>PowerPoint Presentation</vt:lpstr>
      <vt:lpstr>PowerPoint Presentation</vt:lpstr>
      <vt:lpstr>PowerPoint Presentation</vt:lpstr>
      <vt:lpstr>PowerPoint Presentation</vt:lpstr>
      <vt:lpstr>The problem is this:   the data is still weakly integrated into our data plumbing languages</vt:lpstr>
      <vt:lpstr>The Technique: “F# Type Providers”  Allow scalable, robust, deep integration</vt:lpstr>
      <vt:lpstr>Similar Problem: Integrate all of freebase.com   “as if it were a library”  40M entities, 1Billion facts, 24,000 types, 65,000 properties</vt:lpstr>
      <vt:lpstr>Similar Problem: Integrate all of worldbank.org/data   “as if it were a library”  10,000+ time series for hundreds of countries/regions</vt:lpstr>
      <vt:lpstr>PowerPoint Presentation</vt:lpstr>
      <vt:lpstr>A Type Provider is….  “Just like a library”  “A design-time component that computes a space of types and methods on-demand…”  “An adaptor between data/services and the F# type system…”  “On-demand, scalable compile-time provision of type/module definitions…”  </vt:lpstr>
      <vt:lpstr>But what about financial data?</vt:lpstr>
      <vt:lpstr>PowerPoint Presentation</vt:lpstr>
      <vt:lpstr>Theme #1  On-Demand Types = Internet Scalable Magic</vt:lpstr>
      <vt:lpstr>On-Demand Type Provision</vt:lpstr>
      <vt:lpstr>Theme #2  Many Data Sources, One Mechanism</vt:lpstr>
      <vt:lpstr>SQL</vt:lpstr>
      <vt:lpstr>CSV</vt:lpstr>
      <vt:lpstr>JSON</vt:lpstr>
      <vt:lpstr>XML</vt:lpstr>
      <vt:lpstr>Hadoop/Hive</vt:lpstr>
      <vt:lpstr>World Bank</vt:lpstr>
      <vt:lpstr>R</vt:lpstr>
      <vt:lpstr>PowerPoint Presentation</vt:lpstr>
      <vt:lpstr>Theme #3  Data and Types at Multiple Scales</vt:lpstr>
      <vt:lpstr>Data at Multiple Scales</vt:lpstr>
      <vt:lpstr>Providing Units of Measure</vt:lpstr>
      <vt:lpstr>Summary</vt:lpstr>
      <vt:lpstr>Questions?</vt:lpstr>
      <vt:lpstr>In Summary</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395</cp:revision>
  <cp:lastPrinted>2010-05-11T05:02:34Z</cp:lastPrinted>
  <dcterms:created xsi:type="dcterms:W3CDTF">2010-11-09T11:20:14Z</dcterms:created>
  <dcterms:modified xsi:type="dcterms:W3CDTF">2014-02-05T15:22:16Z</dcterms:modified>
  <cp:category>TechEd Europe 2010</cp:category>
</cp:coreProperties>
</file>